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52" r:id="rId4"/>
    <p:sldId id="300" r:id="rId5"/>
    <p:sldId id="305" r:id="rId6"/>
    <p:sldId id="301" r:id="rId7"/>
    <p:sldId id="363" r:id="rId8"/>
    <p:sldId id="303" r:id="rId9"/>
    <p:sldId id="302" r:id="rId10"/>
    <p:sldId id="357" r:id="rId11"/>
    <p:sldId id="362" r:id="rId12"/>
    <p:sldId id="358" r:id="rId13"/>
    <p:sldId id="329" r:id="rId14"/>
    <p:sldId id="330" r:id="rId15"/>
    <p:sldId id="306" r:id="rId16"/>
    <p:sldId id="309" r:id="rId17"/>
    <p:sldId id="359" r:id="rId18"/>
    <p:sldId id="335" r:id="rId19"/>
    <p:sldId id="364" r:id="rId20"/>
    <p:sldId id="310" r:id="rId21"/>
    <p:sldId id="350" r:id="rId22"/>
    <p:sldId id="365" r:id="rId23"/>
    <p:sldId id="366" r:id="rId24"/>
    <p:sldId id="367" r:id="rId25"/>
    <p:sldId id="370" r:id="rId26"/>
    <p:sldId id="371" r:id="rId27"/>
    <p:sldId id="311" r:id="rId28"/>
    <p:sldId id="372" r:id="rId29"/>
    <p:sldId id="373" r:id="rId30"/>
    <p:sldId id="374" r:id="rId31"/>
    <p:sldId id="375" r:id="rId32"/>
    <p:sldId id="318" r:id="rId33"/>
    <p:sldId id="299" r:id="rId34"/>
    <p:sldId id="312" r:id="rId35"/>
    <p:sldId id="261" r:id="rId36"/>
    <p:sldId id="320" r:id="rId37"/>
    <p:sldId id="322" r:id="rId38"/>
    <p:sldId id="323" r:id="rId39"/>
    <p:sldId id="345" r:id="rId40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28697-74DB-4720-8489-ABDBE106BCCA}" type="doc">
      <dgm:prSet loTypeId="urn:microsoft.com/office/officeart/2005/8/layout/equation2" loCatId="relationship" qsTypeId="urn:microsoft.com/office/officeart/2005/8/quickstyle/simple1#2" qsCatId="simple" csTypeId="urn:microsoft.com/office/officeart/2005/8/colors/accent1_2#2" csCatId="accent1" phldr="1"/>
      <dgm:spPr/>
    </dgm:pt>
    <dgm:pt modelId="{75F66795-D202-4FDB-B10E-885B5BFC06A5}">
      <dgm:prSet phldrT="[Text]" custT="1"/>
      <dgm:spPr/>
      <dgm:t>
        <a:bodyPr/>
        <a:lstStyle/>
        <a:p>
          <a:r>
            <a:rPr lang="en-CA" sz="1600" b="1" dirty="0" smtClean="0"/>
            <a:t>Vulnerabilities</a:t>
          </a:r>
        </a:p>
        <a:p>
          <a:r>
            <a:rPr lang="en-CA" sz="1600" b="1" dirty="0" smtClean="0"/>
            <a:t>(Distal)</a:t>
          </a:r>
          <a:endParaRPr lang="en-US" sz="1600" b="1" dirty="0"/>
        </a:p>
      </dgm:t>
    </dgm:pt>
    <dgm:pt modelId="{D2CBD5BA-A173-4AF1-ABCB-C2A6CCF2EA9B}" type="parTrans" cxnId="{EE72DEE0-1FFB-479D-AE0F-B3B62459F5C9}">
      <dgm:prSet/>
      <dgm:spPr/>
      <dgm:t>
        <a:bodyPr/>
        <a:lstStyle/>
        <a:p>
          <a:endParaRPr lang="en-US"/>
        </a:p>
      </dgm:t>
    </dgm:pt>
    <dgm:pt modelId="{B41B4767-1B4D-4AEB-9B2B-87A861010365}" type="sibTrans" cxnId="{EE72DEE0-1FFB-479D-AE0F-B3B62459F5C9}">
      <dgm:prSet/>
      <dgm:spPr/>
      <dgm:t>
        <a:bodyPr/>
        <a:lstStyle/>
        <a:p>
          <a:endParaRPr lang="en-US"/>
        </a:p>
      </dgm:t>
    </dgm:pt>
    <dgm:pt modelId="{A322E899-31DE-473C-B4A0-019C99D500A0}">
      <dgm:prSet phldrT="[Text]" custT="1"/>
      <dgm:spPr/>
      <dgm:t>
        <a:bodyPr/>
        <a:lstStyle/>
        <a:p>
          <a:r>
            <a:rPr lang="en-CA" sz="1600" b="1" dirty="0" smtClean="0"/>
            <a:t>Triggers</a:t>
          </a:r>
        </a:p>
        <a:p>
          <a:r>
            <a:rPr lang="en-CA" sz="1600" b="1" dirty="0" smtClean="0"/>
            <a:t>(Proximal)</a:t>
          </a:r>
          <a:endParaRPr lang="en-US" sz="1600" b="1" dirty="0"/>
        </a:p>
      </dgm:t>
    </dgm:pt>
    <dgm:pt modelId="{3AD77E18-5779-47E8-A427-7340CAC09112}" type="parTrans" cxnId="{5A9BD6F7-34C2-4B36-B312-F271721F20A1}">
      <dgm:prSet/>
      <dgm:spPr/>
      <dgm:t>
        <a:bodyPr/>
        <a:lstStyle/>
        <a:p>
          <a:endParaRPr lang="en-US"/>
        </a:p>
      </dgm:t>
    </dgm:pt>
    <dgm:pt modelId="{FE3E02E4-DD21-4236-8AD8-9F277350007A}" type="sibTrans" cxnId="{5A9BD6F7-34C2-4B36-B312-F271721F20A1}">
      <dgm:prSet/>
      <dgm:spPr/>
      <dgm:t>
        <a:bodyPr/>
        <a:lstStyle/>
        <a:p>
          <a:endParaRPr lang="en-US"/>
        </a:p>
      </dgm:t>
    </dgm:pt>
    <dgm:pt modelId="{DF39EEAC-395F-49E5-B076-01454FC36163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 smtClean="0"/>
            <a:t>Risk</a:t>
          </a:r>
          <a:endParaRPr lang="en-US" dirty="0"/>
        </a:p>
      </dgm:t>
    </dgm:pt>
    <dgm:pt modelId="{424DB6C9-880E-4674-AAA0-665DE80FBFFD}" type="parTrans" cxnId="{C7A06FC0-B9F3-417A-B47B-1001D0BAE2CA}">
      <dgm:prSet/>
      <dgm:spPr/>
      <dgm:t>
        <a:bodyPr/>
        <a:lstStyle/>
        <a:p>
          <a:endParaRPr lang="en-US"/>
        </a:p>
      </dgm:t>
    </dgm:pt>
    <dgm:pt modelId="{6FA17FAD-B0E3-4F38-9609-CF04ED58EB21}" type="sibTrans" cxnId="{C7A06FC0-B9F3-417A-B47B-1001D0BAE2CA}">
      <dgm:prSet/>
      <dgm:spPr/>
      <dgm:t>
        <a:bodyPr/>
        <a:lstStyle/>
        <a:p>
          <a:endParaRPr lang="en-US"/>
        </a:p>
      </dgm:t>
    </dgm:pt>
    <dgm:pt modelId="{8F07045A-6DD2-4CEB-B7B4-7BF86170B7CA}" type="pres">
      <dgm:prSet presAssocID="{73A28697-74DB-4720-8489-ABDBE106BCCA}" presName="Name0" presStyleCnt="0">
        <dgm:presLayoutVars>
          <dgm:dir/>
          <dgm:resizeHandles val="exact"/>
        </dgm:presLayoutVars>
      </dgm:prSet>
      <dgm:spPr/>
    </dgm:pt>
    <dgm:pt modelId="{26188429-09C1-4C3D-A57A-7AF10C42604C}" type="pres">
      <dgm:prSet presAssocID="{73A28697-74DB-4720-8489-ABDBE106BCCA}" presName="vNodes" presStyleCnt="0"/>
      <dgm:spPr/>
    </dgm:pt>
    <dgm:pt modelId="{3DB0BB78-AD12-45CA-BC88-109076540C16}" type="pres">
      <dgm:prSet presAssocID="{75F66795-D202-4FDB-B10E-885B5BFC06A5}" presName="node" presStyleLbl="node1" presStyleIdx="0" presStyleCnt="3" custScaleX="112046" custScaleY="98369" custLinFactNeighborX="-79755" custLinFactNeighborY="-1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DDC4-6851-4414-93B8-4F787808D13B}" type="pres">
      <dgm:prSet presAssocID="{B41B4767-1B4D-4AEB-9B2B-87A861010365}" presName="spacerT" presStyleCnt="0"/>
      <dgm:spPr/>
    </dgm:pt>
    <dgm:pt modelId="{C512B6D3-BF33-4B50-88A4-EABD75858478}" type="pres">
      <dgm:prSet presAssocID="{B41B4767-1B4D-4AEB-9B2B-87A861010365}" presName="sibTrans" presStyleLbl="sibTrans2D1" presStyleIdx="0" presStyleCnt="2" custScaleX="34806" custScaleY="26909" custLinFactX="-28839" custLinFactNeighborX="-100000"/>
      <dgm:spPr/>
      <dgm:t>
        <a:bodyPr/>
        <a:lstStyle/>
        <a:p>
          <a:endParaRPr lang="en-US"/>
        </a:p>
      </dgm:t>
    </dgm:pt>
    <dgm:pt modelId="{3A0613B0-39DA-4BF4-A24A-B404B11827BB}" type="pres">
      <dgm:prSet presAssocID="{B41B4767-1B4D-4AEB-9B2B-87A861010365}" presName="spacerB" presStyleCnt="0"/>
      <dgm:spPr/>
    </dgm:pt>
    <dgm:pt modelId="{A0278BE5-B786-4084-8F7C-FC628390BDA3}" type="pres">
      <dgm:prSet presAssocID="{A322E899-31DE-473C-B4A0-019C99D500A0}" presName="node" presStyleLbl="node1" presStyleIdx="1" presStyleCnt="3" custScaleX="114919" custScaleY="101464" custLinFactNeighborX="-78021" custLinFactNeighborY="-5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0475A-2865-4831-B4D1-6CA3B65C5697}" type="pres">
      <dgm:prSet presAssocID="{73A28697-74DB-4720-8489-ABDBE106BCCA}" presName="sibTransLast" presStyleLbl="sibTrans2D1" presStyleIdx="1" presStyleCnt="2" custAng="21301955" custScaleX="179255" custLinFactY="80630" custLinFactNeighborX="-3808" custLinFactNeighborY="100000"/>
      <dgm:spPr/>
      <dgm:t>
        <a:bodyPr/>
        <a:lstStyle/>
        <a:p>
          <a:endParaRPr lang="en-US"/>
        </a:p>
      </dgm:t>
    </dgm:pt>
    <dgm:pt modelId="{19EBAA43-A268-4066-9E40-F6F3D8508889}" type="pres">
      <dgm:prSet presAssocID="{73A28697-74DB-4720-8489-ABDBE106BCC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4C8FC72-FC79-4BB1-BEF3-6D6B53F4622B}" type="pres">
      <dgm:prSet presAssocID="{73A28697-74DB-4720-8489-ABDBE106BCCA}" presName="lastNode" presStyleLbl="node1" presStyleIdx="2" presStyleCnt="3" custScaleX="62227" custScaleY="54603" custLinFactX="22424" custLinFactNeighborX="100000" custLinFactNeighborY="12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06FC0-B9F3-417A-B47B-1001D0BAE2CA}" srcId="{73A28697-74DB-4720-8489-ABDBE106BCCA}" destId="{DF39EEAC-395F-49E5-B076-01454FC36163}" srcOrd="2" destOrd="0" parTransId="{424DB6C9-880E-4674-AAA0-665DE80FBFFD}" sibTransId="{6FA17FAD-B0E3-4F38-9609-CF04ED58EB21}"/>
    <dgm:cxn modelId="{1DC7E5CB-5ED8-4B72-8AE5-6BA8FE45FF55}" type="presOf" srcId="{FE3E02E4-DD21-4236-8AD8-9F277350007A}" destId="{DBD0475A-2865-4831-B4D1-6CA3B65C5697}" srcOrd="0" destOrd="0" presId="urn:microsoft.com/office/officeart/2005/8/layout/equation2"/>
    <dgm:cxn modelId="{EE72DEE0-1FFB-479D-AE0F-B3B62459F5C9}" srcId="{73A28697-74DB-4720-8489-ABDBE106BCCA}" destId="{75F66795-D202-4FDB-B10E-885B5BFC06A5}" srcOrd="0" destOrd="0" parTransId="{D2CBD5BA-A173-4AF1-ABCB-C2A6CCF2EA9B}" sibTransId="{B41B4767-1B4D-4AEB-9B2B-87A861010365}"/>
    <dgm:cxn modelId="{8C838438-BDFF-4153-8A65-614C4EDC87E6}" type="presOf" srcId="{B41B4767-1B4D-4AEB-9B2B-87A861010365}" destId="{C512B6D3-BF33-4B50-88A4-EABD75858478}" srcOrd="0" destOrd="0" presId="urn:microsoft.com/office/officeart/2005/8/layout/equation2"/>
    <dgm:cxn modelId="{5A9BD6F7-34C2-4B36-B312-F271721F20A1}" srcId="{73A28697-74DB-4720-8489-ABDBE106BCCA}" destId="{A322E899-31DE-473C-B4A0-019C99D500A0}" srcOrd="1" destOrd="0" parTransId="{3AD77E18-5779-47E8-A427-7340CAC09112}" sibTransId="{FE3E02E4-DD21-4236-8AD8-9F277350007A}"/>
    <dgm:cxn modelId="{422FF624-9493-43B0-99D9-21273D504B49}" type="presOf" srcId="{75F66795-D202-4FDB-B10E-885B5BFC06A5}" destId="{3DB0BB78-AD12-45CA-BC88-109076540C16}" srcOrd="0" destOrd="0" presId="urn:microsoft.com/office/officeart/2005/8/layout/equation2"/>
    <dgm:cxn modelId="{159A4AF1-0D3D-4B4B-BCCE-FAC7E62753B5}" type="presOf" srcId="{A322E899-31DE-473C-B4A0-019C99D500A0}" destId="{A0278BE5-B786-4084-8F7C-FC628390BDA3}" srcOrd="0" destOrd="0" presId="urn:microsoft.com/office/officeart/2005/8/layout/equation2"/>
    <dgm:cxn modelId="{13E8F12D-A8E9-4A93-B6DA-E21C85C62B6A}" type="presOf" srcId="{73A28697-74DB-4720-8489-ABDBE106BCCA}" destId="{8F07045A-6DD2-4CEB-B7B4-7BF86170B7CA}" srcOrd="0" destOrd="0" presId="urn:microsoft.com/office/officeart/2005/8/layout/equation2"/>
    <dgm:cxn modelId="{818B3AC8-9029-4863-8104-4589CD776F50}" type="presOf" srcId="{DF39EEAC-395F-49E5-B076-01454FC36163}" destId="{94C8FC72-FC79-4BB1-BEF3-6D6B53F4622B}" srcOrd="0" destOrd="0" presId="urn:microsoft.com/office/officeart/2005/8/layout/equation2"/>
    <dgm:cxn modelId="{AD2B7BA6-18B6-4A04-843C-658BD0180BB6}" type="presOf" srcId="{FE3E02E4-DD21-4236-8AD8-9F277350007A}" destId="{19EBAA43-A268-4066-9E40-F6F3D8508889}" srcOrd="1" destOrd="0" presId="urn:microsoft.com/office/officeart/2005/8/layout/equation2"/>
    <dgm:cxn modelId="{269DCF4D-8582-43B4-ADEF-FC30CC000155}" type="presParOf" srcId="{8F07045A-6DD2-4CEB-B7B4-7BF86170B7CA}" destId="{26188429-09C1-4C3D-A57A-7AF10C42604C}" srcOrd="0" destOrd="0" presId="urn:microsoft.com/office/officeart/2005/8/layout/equation2"/>
    <dgm:cxn modelId="{0BAAA67F-52A0-4D3B-BC6A-C78979F27899}" type="presParOf" srcId="{26188429-09C1-4C3D-A57A-7AF10C42604C}" destId="{3DB0BB78-AD12-45CA-BC88-109076540C16}" srcOrd="0" destOrd="0" presId="urn:microsoft.com/office/officeart/2005/8/layout/equation2"/>
    <dgm:cxn modelId="{770A678A-310E-4500-9F92-03A94F3DF9E4}" type="presParOf" srcId="{26188429-09C1-4C3D-A57A-7AF10C42604C}" destId="{4558DDC4-6851-4414-93B8-4F787808D13B}" srcOrd="1" destOrd="0" presId="urn:microsoft.com/office/officeart/2005/8/layout/equation2"/>
    <dgm:cxn modelId="{AA1B8332-9C6A-4EA6-99C8-32DED5FFBF6D}" type="presParOf" srcId="{26188429-09C1-4C3D-A57A-7AF10C42604C}" destId="{C512B6D3-BF33-4B50-88A4-EABD75858478}" srcOrd="2" destOrd="0" presId="urn:microsoft.com/office/officeart/2005/8/layout/equation2"/>
    <dgm:cxn modelId="{F24EB579-9175-41D0-BC6B-8BDEE189BF49}" type="presParOf" srcId="{26188429-09C1-4C3D-A57A-7AF10C42604C}" destId="{3A0613B0-39DA-4BF4-A24A-B404B11827BB}" srcOrd="3" destOrd="0" presId="urn:microsoft.com/office/officeart/2005/8/layout/equation2"/>
    <dgm:cxn modelId="{EE6E0341-FAFB-46A5-BF6A-5145E72A663E}" type="presParOf" srcId="{26188429-09C1-4C3D-A57A-7AF10C42604C}" destId="{A0278BE5-B786-4084-8F7C-FC628390BDA3}" srcOrd="4" destOrd="0" presId="urn:microsoft.com/office/officeart/2005/8/layout/equation2"/>
    <dgm:cxn modelId="{7291BE9E-1A9A-4D4E-B3EA-58C7B35DF5D6}" type="presParOf" srcId="{8F07045A-6DD2-4CEB-B7B4-7BF86170B7CA}" destId="{DBD0475A-2865-4831-B4D1-6CA3B65C5697}" srcOrd="1" destOrd="0" presId="urn:microsoft.com/office/officeart/2005/8/layout/equation2"/>
    <dgm:cxn modelId="{9E09F6CB-B3B3-47FD-BED9-91EBD9245441}" type="presParOf" srcId="{DBD0475A-2865-4831-B4D1-6CA3B65C5697}" destId="{19EBAA43-A268-4066-9E40-F6F3D8508889}" srcOrd="0" destOrd="0" presId="urn:microsoft.com/office/officeart/2005/8/layout/equation2"/>
    <dgm:cxn modelId="{73D25EB4-A18A-407B-B528-689933D0AD99}" type="presParOf" srcId="{8F07045A-6DD2-4CEB-B7B4-7BF86170B7CA}" destId="{94C8FC72-FC79-4BB1-BEF3-6D6B53F4622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F65DD-5A33-4E16-8E78-3F51957B3146}" type="doc">
      <dgm:prSet loTypeId="urn:microsoft.com/office/officeart/2005/8/layout/rings+Icon" loCatId="relationship" qsTypeId="urn:microsoft.com/office/officeart/2005/8/quickstyle/simple1#3" qsCatId="simple" csTypeId="urn:microsoft.com/office/officeart/2005/8/colors/accent1_2#3" csCatId="accent1" phldr="1"/>
      <dgm:spPr/>
    </dgm:pt>
    <dgm:pt modelId="{4A16D4B4-0FD6-4E5D-8D66-D2E08C3AB1A9}">
      <dgm:prSet phldrT="[Text]"/>
      <dgm:spPr/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Geographical Proximity</a:t>
          </a:r>
          <a:endParaRPr lang="en-US" dirty="0">
            <a:solidFill>
              <a:schemeClr val="bg1"/>
            </a:solidFill>
          </a:endParaRPr>
        </a:p>
      </dgm:t>
    </dgm:pt>
    <dgm:pt modelId="{9EFFE9C5-CF44-4F50-A46D-9B00A2383BC1}" type="parTrans" cxnId="{6D89329C-80A8-4349-A9B2-2939D972214B}">
      <dgm:prSet/>
      <dgm:spPr/>
      <dgm:t>
        <a:bodyPr/>
        <a:lstStyle/>
        <a:p>
          <a:endParaRPr lang="en-US"/>
        </a:p>
      </dgm:t>
    </dgm:pt>
    <dgm:pt modelId="{F102002A-B286-481B-A316-0F63725F3EFC}" type="sibTrans" cxnId="{6D89329C-80A8-4349-A9B2-2939D972214B}">
      <dgm:prSet/>
      <dgm:spPr/>
      <dgm:t>
        <a:bodyPr/>
        <a:lstStyle/>
        <a:p>
          <a:endParaRPr lang="en-US"/>
        </a:p>
      </dgm:t>
    </dgm:pt>
    <dgm:pt modelId="{66933E33-FDBD-4C42-BEAB-AE9E580CBD47}">
      <dgm:prSet phldrT="[Text]"/>
      <dgm:spPr/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Social Proximity</a:t>
          </a:r>
          <a:endParaRPr lang="en-US" dirty="0">
            <a:solidFill>
              <a:schemeClr val="bg1"/>
            </a:solidFill>
          </a:endParaRPr>
        </a:p>
      </dgm:t>
    </dgm:pt>
    <dgm:pt modelId="{B74EF5E7-FBAE-4A05-8A50-C6F7D7F7508A}" type="parTrans" cxnId="{579416B0-13E7-43D3-90DE-61A75BBB28BA}">
      <dgm:prSet/>
      <dgm:spPr/>
      <dgm:t>
        <a:bodyPr/>
        <a:lstStyle/>
        <a:p>
          <a:endParaRPr lang="en-US"/>
        </a:p>
      </dgm:t>
    </dgm:pt>
    <dgm:pt modelId="{651846D3-4CF2-41A8-8209-6335FE1658AB}" type="sibTrans" cxnId="{579416B0-13E7-43D3-90DE-61A75BBB28BA}">
      <dgm:prSet/>
      <dgm:spPr/>
      <dgm:t>
        <a:bodyPr/>
        <a:lstStyle/>
        <a:p>
          <a:endParaRPr lang="en-US"/>
        </a:p>
      </dgm:t>
    </dgm:pt>
    <dgm:pt modelId="{C802111F-1F74-43CD-9361-B84167D31D8A}">
      <dgm:prSet phldrT="[Text]"/>
      <dgm:spPr/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Psychological Proximity</a:t>
          </a:r>
          <a:endParaRPr lang="en-US" dirty="0">
            <a:solidFill>
              <a:schemeClr val="bg1"/>
            </a:solidFill>
          </a:endParaRPr>
        </a:p>
      </dgm:t>
    </dgm:pt>
    <dgm:pt modelId="{7E713198-7BF2-4CFB-86B5-00EE42086E60}" type="parTrans" cxnId="{151DCB76-D525-48C8-B0F7-6643A7D5D3D3}">
      <dgm:prSet/>
      <dgm:spPr/>
      <dgm:t>
        <a:bodyPr/>
        <a:lstStyle/>
        <a:p>
          <a:endParaRPr lang="en-US"/>
        </a:p>
      </dgm:t>
    </dgm:pt>
    <dgm:pt modelId="{3ADDA636-E458-4C19-BDFB-3322DB02281B}" type="sibTrans" cxnId="{151DCB76-D525-48C8-B0F7-6643A7D5D3D3}">
      <dgm:prSet/>
      <dgm:spPr/>
      <dgm:t>
        <a:bodyPr/>
        <a:lstStyle/>
        <a:p>
          <a:endParaRPr lang="en-US"/>
        </a:p>
      </dgm:t>
    </dgm:pt>
    <dgm:pt modelId="{F58F0E88-0906-40CC-9500-ABA57E378122}" type="pres">
      <dgm:prSet presAssocID="{AEAF65DD-5A33-4E16-8E78-3F51957B3146}" presName="Name0" presStyleCnt="0">
        <dgm:presLayoutVars>
          <dgm:chMax val="7"/>
          <dgm:dir/>
          <dgm:resizeHandles val="exact"/>
        </dgm:presLayoutVars>
      </dgm:prSet>
      <dgm:spPr/>
    </dgm:pt>
    <dgm:pt modelId="{C5042715-2238-43B8-821D-09CC9789D1D9}" type="pres">
      <dgm:prSet presAssocID="{AEAF65DD-5A33-4E16-8E78-3F51957B3146}" presName="ellipse1" presStyleLbl="vennNode1" presStyleIdx="0" presStyleCnt="3" custLinFactNeighborX="10037" custLinFactNeighborY="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F39A-4ED7-46D1-8BD3-2B075EC9728C}" type="pres">
      <dgm:prSet presAssocID="{AEAF65DD-5A33-4E16-8E78-3F51957B3146}" presName="ellipse2" presStyleLbl="vennNode1" presStyleIdx="1" presStyleCnt="3" custLinFactNeighborX="1457" custLinFactNeighborY="-5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D7C96-E8B6-4173-BE5A-D8508DDC5628}" type="pres">
      <dgm:prSet presAssocID="{AEAF65DD-5A33-4E16-8E78-3F51957B3146}" presName="ellipse3" presStyleLbl="vennNode1" presStyleIdx="2" presStyleCnt="3" custLinFactNeighborX="-13223" custLinFactNeighborY="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3C68A-2C54-4D32-AC71-B46EBC8F9FFA}" type="presOf" srcId="{66933E33-FDBD-4C42-BEAB-AE9E580CBD47}" destId="{57F6F39A-4ED7-46D1-8BD3-2B075EC9728C}" srcOrd="0" destOrd="0" presId="urn:microsoft.com/office/officeart/2005/8/layout/rings+Icon"/>
    <dgm:cxn modelId="{3AE0AE6C-B24C-4B51-A0AD-BC386BC51C74}" type="presOf" srcId="{C802111F-1F74-43CD-9361-B84167D31D8A}" destId="{C9AD7C96-E8B6-4173-BE5A-D8508DDC5628}" srcOrd="0" destOrd="0" presId="urn:microsoft.com/office/officeart/2005/8/layout/rings+Icon"/>
    <dgm:cxn modelId="{151DCB76-D525-48C8-B0F7-6643A7D5D3D3}" srcId="{AEAF65DD-5A33-4E16-8E78-3F51957B3146}" destId="{C802111F-1F74-43CD-9361-B84167D31D8A}" srcOrd="2" destOrd="0" parTransId="{7E713198-7BF2-4CFB-86B5-00EE42086E60}" sibTransId="{3ADDA636-E458-4C19-BDFB-3322DB02281B}"/>
    <dgm:cxn modelId="{579416B0-13E7-43D3-90DE-61A75BBB28BA}" srcId="{AEAF65DD-5A33-4E16-8E78-3F51957B3146}" destId="{66933E33-FDBD-4C42-BEAB-AE9E580CBD47}" srcOrd="1" destOrd="0" parTransId="{B74EF5E7-FBAE-4A05-8A50-C6F7D7F7508A}" sibTransId="{651846D3-4CF2-41A8-8209-6335FE1658AB}"/>
    <dgm:cxn modelId="{6D89329C-80A8-4349-A9B2-2939D972214B}" srcId="{AEAF65DD-5A33-4E16-8E78-3F51957B3146}" destId="{4A16D4B4-0FD6-4E5D-8D66-D2E08C3AB1A9}" srcOrd="0" destOrd="0" parTransId="{9EFFE9C5-CF44-4F50-A46D-9B00A2383BC1}" sibTransId="{F102002A-B286-481B-A316-0F63725F3EFC}"/>
    <dgm:cxn modelId="{DD1ADDE4-81E4-4A31-B651-D93825486EA6}" type="presOf" srcId="{AEAF65DD-5A33-4E16-8E78-3F51957B3146}" destId="{F58F0E88-0906-40CC-9500-ABA57E378122}" srcOrd="0" destOrd="0" presId="urn:microsoft.com/office/officeart/2005/8/layout/rings+Icon"/>
    <dgm:cxn modelId="{1604E6D3-5377-4957-8DB2-29B52A37AEC0}" type="presOf" srcId="{4A16D4B4-0FD6-4E5D-8D66-D2E08C3AB1A9}" destId="{C5042715-2238-43B8-821D-09CC9789D1D9}" srcOrd="0" destOrd="0" presId="urn:microsoft.com/office/officeart/2005/8/layout/rings+Icon"/>
    <dgm:cxn modelId="{0D88DBB7-98E2-458E-BED5-9FA14327D9CE}" type="presParOf" srcId="{F58F0E88-0906-40CC-9500-ABA57E378122}" destId="{C5042715-2238-43B8-821D-09CC9789D1D9}" srcOrd="0" destOrd="0" presId="urn:microsoft.com/office/officeart/2005/8/layout/rings+Icon"/>
    <dgm:cxn modelId="{F42BADB9-A272-4BEA-908D-40EAB2714C8E}" type="presParOf" srcId="{F58F0E88-0906-40CC-9500-ABA57E378122}" destId="{57F6F39A-4ED7-46D1-8BD3-2B075EC9728C}" srcOrd="1" destOrd="0" presId="urn:microsoft.com/office/officeart/2005/8/layout/rings+Icon"/>
    <dgm:cxn modelId="{3F8DC018-9B91-4188-8350-607A23A60F49}" type="presParOf" srcId="{F58F0E88-0906-40CC-9500-ABA57E378122}" destId="{C9AD7C96-E8B6-4173-BE5A-D8508DDC562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6986A-8339-4683-9707-4FAE9087BF93}" type="doc">
      <dgm:prSet loTypeId="urn:microsoft.com/office/officeart/2005/8/layout/venn2" loCatId="relationship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B10A89F-7D3C-4C48-B689-F7BF8D32B71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</a:rPr>
            <a:t>Information for Parents/Guardians and the wider school community</a:t>
          </a:r>
          <a:endParaRPr lang="en-US" sz="1400" b="1" dirty="0">
            <a:solidFill>
              <a:sysClr val="windowText" lastClr="000000"/>
            </a:solidFill>
          </a:endParaRPr>
        </a:p>
      </dgm:t>
    </dgm:pt>
    <dgm:pt modelId="{04EDBB88-3A20-447D-8132-BDC79AFC0A06}" type="parTrans" cxnId="{AA04A3A5-920A-4F11-B498-C6E5A84BFF4F}">
      <dgm:prSet/>
      <dgm:spPr/>
      <dgm:t>
        <a:bodyPr/>
        <a:lstStyle/>
        <a:p>
          <a:endParaRPr lang="en-US"/>
        </a:p>
      </dgm:t>
    </dgm:pt>
    <dgm:pt modelId="{285F564E-D6D1-4AF2-91C7-E359B031D5AB}" type="sibTrans" cxnId="{AA04A3A5-920A-4F11-B498-C6E5A84BFF4F}">
      <dgm:prSet/>
      <dgm:spPr/>
      <dgm:t>
        <a:bodyPr/>
        <a:lstStyle/>
        <a:p>
          <a:endParaRPr lang="en-US"/>
        </a:p>
      </dgm:t>
    </dgm:pt>
    <dgm:pt modelId="{40AC5864-31A3-4F71-97F3-E486C62D885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</a:rPr>
            <a:t>Information for All </a:t>
          </a:r>
          <a:r>
            <a:rPr lang="en-US" sz="1400" b="1" dirty="0">
              <a:solidFill>
                <a:sysClr val="windowText" lastClr="000000"/>
              </a:solidFill>
            </a:rPr>
            <a:t>Staff, with </a:t>
          </a:r>
          <a:r>
            <a:rPr lang="en-US" sz="1400" b="1" dirty="0" smtClean="0">
              <a:solidFill>
                <a:sysClr val="windowText" lastClr="000000"/>
              </a:solidFill>
            </a:rPr>
            <a:t>Support for Vulnerable Members</a:t>
          </a:r>
          <a:endParaRPr lang="en-US" sz="1400" b="1" dirty="0">
            <a:solidFill>
              <a:sysClr val="windowText" lastClr="000000"/>
            </a:solidFill>
          </a:endParaRPr>
        </a:p>
      </dgm:t>
    </dgm:pt>
    <dgm:pt modelId="{B16532B4-E642-4133-A823-7FBC21D2E787}" type="parTrans" cxnId="{D6C3D828-4960-483A-9217-7636638ABA45}">
      <dgm:prSet/>
      <dgm:spPr/>
      <dgm:t>
        <a:bodyPr/>
        <a:lstStyle/>
        <a:p>
          <a:endParaRPr lang="en-US"/>
        </a:p>
      </dgm:t>
    </dgm:pt>
    <dgm:pt modelId="{0BD238EA-E2B9-4967-899A-3FBDF177F368}" type="sibTrans" cxnId="{D6C3D828-4960-483A-9217-7636638ABA45}">
      <dgm:prSet/>
      <dgm:spPr/>
      <dgm:t>
        <a:bodyPr/>
        <a:lstStyle/>
        <a:p>
          <a:endParaRPr lang="en-US"/>
        </a:p>
      </dgm:t>
    </dgm:pt>
    <dgm:pt modelId="{E80741E3-1B4D-4083-B781-08AB13BCE1E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>
              <a:solidFill>
                <a:sysClr val="windowText" lastClr="000000"/>
              </a:solidFill>
            </a:rPr>
            <a:t>Support for Vulnerable Students</a:t>
          </a:r>
        </a:p>
      </dgm:t>
    </dgm:pt>
    <dgm:pt modelId="{A224078E-BDBB-49C3-BE55-2C79A96EF0B7}" type="parTrans" cxnId="{A13914EE-D5E7-42C3-8D19-805DF1582288}">
      <dgm:prSet/>
      <dgm:spPr/>
      <dgm:t>
        <a:bodyPr/>
        <a:lstStyle/>
        <a:p>
          <a:endParaRPr lang="en-US"/>
        </a:p>
      </dgm:t>
    </dgm:pt>
    <dgm:pt modelId="{71FF74AF-1FF4-490F-93C9-6FC9BE7000E7}" type="sibTrans" cxnId="{A13914EE-D5E7-42C3-8D19-805DF1582288}">
      <dgm:prSet/>
      <dgm:spPr/>
      <dgm:t>
        <a:bodyPr/>
        <a:lstStyle/>
        <a:p>
          <a:endParaRPr lang="en-US"/>
        </a:p>
      </dgm:t>
    </dgm:pt>
    <dgm:pt modelId="{9B747DC3-B883-4812-B75A-143DBCF19EE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</a:rPr>
            <a:t>Support for Students </a:t>
          </a:r>
          <a:r>
            <a:rPr lang="en-US" sz="1400" b="1" dirty="0">
              <a:solidFill>
                <a:sysClr val="windowText" lastClr="000000"/>
              </a:solidFill>
            </a:rPr>
            <a:t>in Crisis and </a:t>
          </a:r>
          <a:r>
            <a:rPr lang="en-US" sz="1400" b="1" dirty="0" smtClean="0">
              <a:solidFill>
                <a:sysClr val="windowText" lastClr="000000"/>
              </a:solidFill>
            </a:rPr>
            <a:t>their </a:t>
          </a:r>
          <a:r>
            <a:rPr lang="en-US" sz="1400" b="1" dirty="0">
              <a:solidFill>
                <a:sysClr val="windowText" lastClr="000000"/>
              </a:solidFill>
            </a:rPr>
            <a:t>Families</a:t>
          </a:r>
        </a:p>
      </dgm:t>
    </dgm:pt>
    <dgm:pt modelId="{B6680C27-CBA3-4ACD-BDCE-36594F2E37A6}" type="parTrans" cxnId="{2A09D112-9AAE-4D3D-92E8-A705F232DF6C}">
      <dgm:prSet/>
      <dgm:spPr/>
      <dgm:t>
        <a:bodyPr/>
        <a:lstStyle/>
        <a:p>
          <a:endParaRPr lang="en-US"/>
        </a:p>
      </dgm:t>
    </dgm:pt>
    <dgm:pt modelId="{4D59A3A9-C6C5-4795-854D-C356EEEE855C}" type="sibTrans" cxnId="{2A09D112-9AAE-4D3D-92E8-A705F232DF6C}">
      <dgm:prSet/>
      <dgm:spPr/>
      <dgm:t>
        <a:bodyPr/>
        <a:lstStyle/>
        <a:p>
          <a:endParaRPr lang="en-US"/>
        </a:p>
      </dgm:t>
    </dgm:pt>
    <dgm:pt modelId="{C1D7FAE5-347E-4524-A76F-12D9228DA853}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</a:rPr>
            <a:t>Information for All </a:t>
          </a:r>
          <a:r>
            <a:rPr lang="en-US" sz="1400" b="1" dirty="0">
              <a:solidFill>
                <a:sysClr val="windowText" lastClr="000000"/>
              </a:solidFill>
            </a:rPr>
            <a:t>Students, with </a:t>
          </a:r>
          <a:r>
            <a:rPr lang="en-US" sz="1400" b="1" dirty="0" smtClean="0">
              <a:solidFill>
                <a:sysClr val="windowText" lastClr="000000"/>
              </a:solidFill>
            </a:rPr>
            <a:t>support </a:t>
          </a:r>
          <a:r>
            <a:rPr lang="en-US" sz="1400" b="1" dirty="0">
              <a:solidFill>
                <a:sysClr val="windowText" lastClr="000000"/>
              </a:solidFill>
            </a:rPr>
            <a:t>as needed</a:t>
          </a:r>
        </a:p>
      </dgm:t>
    </dgm:pt>
    <dgm:pt modelId="{1DDEA608-CE5D-4622-A25F-E89F2B55316C}" type="parTrans" cxnId="{199DD360-C88A-4270-9E3D-4A14113C2937}">
      <dgm:prSet/>
      <dgm:spPr/>
      <dgm:t>
        <a:bodyPr/>
        <a:lstStyle/>
        <a:p>
          <a:endParaRPr lang="en-US"/>
        </a:p>
      </dgm:t>
    </dgm:pt>
    <dgm:pt modelId="{25F3C655-A092-4893-9F0C-CF3A6B5BAF82}" type="sibTrans" cxnId="{199DD360-C88A-4270-9E3D-4A14113C2937}">
      <dgm:prSet/>
      <dgm:spPr/>
      <dgm:t>
        <a:bodyPr/>
        <a:lstStyle/>
        <a:p>
          <a:endParaRPr lang="en-US"/>
        </a:p>
      </dgm:t>
    </dgm:pt>
    <dgm:pt modelId="{48F8A621-6655-42BD-BD20-0BBCE142D80E}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</a:rPr>
            <a:t>Information for All Schools in board, </a:t>
          </a:r>
          <a:r>
            <a:rPr lang="en-US" sz="1400" b="1" dirty="0">
              <a:solidFill>
                <a:sysClr val="windowText" lastClr="000000"/>
              </a:solidFill>
            </a:rPr>
            <a:t>with </a:t>
          </a:r>
          <a:r>
            <a:rPr lang="en-US" sz="1400" b="1" dirty="0" smtClean="0">
              <a:solidFill>
                <a:sysClr val="windowText" lastClr="000000"/>
              </a:solidFill>
            </a:rPr>
            <a:t>support for vulnerable </a:t>
          </a:r>
          <a:r>
            <a:rPr lang="en-US" sz="1400" b="1" dirty="0">
              <a:solidFill>
                <a:sysClr val="windowText" lastClr="000000"/>
              </a:solidFill>
            </a:rPr>
            <a:t>schools</a:t>
          </a:r>
        </a:p>
      </dgm:t>
    </dgm:pt>
    <dgm:pt modelId="{96837AE1-3EF5-41F0-AA21-83D8816559A2}" type="parTrans" cxnId="{BC857147-98FA-4006-8D16-6806BFAB637A}">
      <dgm:prSet/>
      <dgm:spPr/>
      <dgm:t>
        <a:bodyPr/>
        <a:lstStyle/>
        <a:p>
          <a:endParaRPr lang="en-US"/>
        </a:p>
      </dgm:t>
    </dgm:pt>
    <dgm:pt modelId="{2B502656-93B8-4845-9B58-2BED51C382CA}" type="sibTrans" cxnId="{BC857147-98FA-4006-8D16-6806BFAB637A}">
      <dgm:prSet/>
      <dgm:spPr/>
      <dgm:t>
        <a:bodyPr/>
        <a:lstStyle/>
        <a:p>
          <a:endParaRPr lang="en-US"/>
        </a:p>
      </dgm:t>
    </dgm:pt>
    <dgm:pt modelId="{5DA03BED-78DF-4678-9E5B-05AFA231B0F9}" type="pres">
      <dgm:prSet presAssocID="{72D6986A-8339-4683-9707-4FAE9087BF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B892F-8210-4753-B221-451CB4A43B5F}" type="pres">
      <dgm:prSet presAssocID="{72D6986A-8339-4683-9707-4FAE9087BF93}" presName="comp1" presStyleCnt="0"/>
      <dgm:spPr/>
    </dgm:pt>
    <dgm:pt modelId="{DF5AF839-E62E-4F92-B907-30E77CDBC96F}" type="pres">
      <dgm:prSet presAssocID="{72D6986A-8339-4683-9707-4FAE9087BF93}" presName="circle1" presStyleLbl="node1" presStyleIdx="0" presStyleCnt="6" custScaleX="118585" custLinFactNeighborX="-147"/>
      <dgm:spPr/>
      <dgm:t>
        <a:bodyPr/>
        <a:lstStyle/>
        <a:p>
          <a:endParaRPr lang="en-US"/>
        </a:p>
      </dgm:t>
    </dgm:pt>
    <dgm:pt modelId="{B038B5EC-DCE7-4DAA-B6C1-06AB9C5A1DB6}" type="pres">
      <dgm:prSet presAssocID="{72D6986A-8339-4683-9707-4FAE9087BF93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23E9-6C9A-4B5F-B3A3-6415EF5941BB}" type="pres">
      <dgm:prSet presAssocID="{72D6986A-8339-4683-9707-4FAE9087BF93}" presName="comp2" presStyleCnt="0"/>
      <dgm:spPr/>
    </dgm:pt>
    <dgm:pt modelId="{6FDAD3E2-463D-429C-93ED-A475438A67F6}" type="pres">
      <dgm:prSet presAssocID="{72D6986A-8339-4683-9707-4FAE9087BF93}" presName="circle2" presStyleLbl="node1" presStyleIdx="1" presStyleCnt="6" custScaleX="123985"/>
      <dgm:spPr/>
      <dgm:t>
        <a:bodyPr/>
        <a:lstStyle/>
        <a:p>
          <a:endParaRPr lang="en-US"/>
        </a:p>
      </dgm:t>
    </dgm:pt>
    <dgm:pt modelId="{E05DAB9B-8F6F-4BF0-90C3-9F134A50F8CC}" type="pres">
      <dgm:prSet presAssocID="{72D6986A-8339-4683-9707-4FAE9087BF93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28804-56AF-46BB-A212-1501836D338C}" type="pres">
      <dgm:prSet presAssocID="{72D6986A-8339-4683-9707-4FAE9087BF93}" presName="comp3" presStyleCnt="0"/>
      <dgm:spPr/>
    </dgm:pt>
    <dgm:pt modelId="{1F592B39-D896-4DAE-AACA-1DA65CA85128}" type="pres">
      <dgm:prSet presAssocID="{72D6986A-8339-4683-9707-4FAE9087BF93}" presName="circle3" presStyleLbl="node1" presStyleIdx="2" presStyleCnt="6" custScaleX="133510" custLinFactNeighborX="-696" custLinFactNeighborY="-426"/>
      <dgm:spPr/>
      <dgm:t>
        <a:bodyPr/>
        <a:lstStyle/>
        <a:p>
          <a:endParaRPr lang="en-US"/>
        </a:p>
      </dgm:t>
    </dgm:pt>
    <dgm:pt modelId="{00E2539E-A3A0-4D4B-8FEA-557F29BDBE39}" type="pres">
      <dgm:prSet presAssocID="{72D6986A-8339-4683-9707-4FAE9087BF93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3D637-D288-4FB6-B7B8-712264423A1F}" type="pres">
      <dgm:prSet presAssocID="{72D6986A-8339-4683-9707-4FAE9087BF93}" presName="comp4" presStyleCnt="0"/>
      <dgm:spPr/>
    </dgm:pt>
    <dgm:pt modelId="{372F354C-D0F8-459D-B32E-C39D0B98D42C}" type="pres">
      <dgm:prSet presAssocID="{72D6986A-8339-4683-9707-4FAE9087BF93}" presName="circle4" presStyleLbl="node1" presStyleIdx="3" presStyleCnt="6" custScaleX="148597"/>
      <dgm:spPr/>
      <dgm:t>
        <a:bodyPr/>
        <a:lstStyle/>
        <a:p>
          <a:endParaRPr lang="en-US"/>
        </a:p>
      </dgm:t>
    </dgm:pt>
    <dgm:pt modelId="{43BF3953-7DE3-465B-846B-134D12194B75}" type="pres">
      <dgm:prSet presAssocID="{72D6986A-8339-4683-9707-4FAE9087BF93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8762A-24D1-43DB-86B1-19407259D21C}" type="pres">
      <dgm:prSet presAssocID="{72D6986A-8339-4683-9707-4FAE9087BF93}" presName="comp5" presStyleCnt="0"/>
      <dgm:spPr/>
    </dgm:pt>
    <dgm:pt modelId="{DF9216BF-5CDF-4616-A436-36E1DBAEED16}" type="pres">
      <dgm:prSet presAssocID="{72D6986A-8339-4683-9707-4FAE9087BF93}" presName="circle5" presStyleLbl="node1" presStyleIdx="4" presStyleCnt="6" custScaleX="123668"/>
      <dgm:spPr/>
      <dgm:t>
        <a:bodyPr/>
        <a:lstStyle/>
        <a:p>
          <a:endParaRPr lang="en-US"/>
        </a:p>
      </dgm:t>
    </dgm:pt>
    <dgm:pt modelId="{6D722796-F76A-4461-88F9-972A3A5A44FB}" type="pres">
      <dgm:prSet presAssocID="{72D6986A-8339-4683-9707-4FAE9087BF93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87B22-431A-49C3-82E9-83DDF8C22FF0}" type="pres">
      <dgm:prSet presAssocID="{72D6986A-8339-4683-9707-4FAE9087BF93}" presName="comp6" presStyleCnt="0"/>
      <dgm:spPr/>
    </dgm:pt>
    <dgm:pt modelId="{E37EB717-4B7D-4A95-90FD-E185593D4599}" type="pres">
      <dgm:prSet presAssocID="{72D6986A-8339-4683-9707-4FAE9087BF93}" presName="circle6" presStyleLbl="node1" presStyleIdx="5" presStyleCnt="6" custScaleX="120442"/>
      <dgm:spPr/>
      <dgm:t>
        <a:bodyPr/>
        <a:lstStyle/>
        <a:p>
          <a:endParaRPr lang="en-US"/>
        </a:p>
      </dgm:t>
    </dgm:pt>
    <dgm:pt modelId="{4F3C05A0-9FD4-4F62-815A-612C78DECA88}" type="pres">
      <dgm:prSet presAssocID="{72D6986A-8339-4683-9707-4FAE9087BF93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DD360-C88A-4270-9E3D-4A14113C2937}" srcId="{72D6986A-8339-4683-9707-4FAE9087BF93}" destId="{C1D7FAE5-347E-4524-A76F-12D9228DA853}" srcOrd="2" destOrd="0" parTransId="{1DDEA608-CE5D-4622-A25F-E89F2B55316C}" sibTransId="{25F3C655-A092-4893-9F0C-CF3A6B5BAF82}"/>
    <dgm:cxn modelId="{4177CDA3-6E3D-4B67-9081-F47143A85339}" type="presOf" srcId="{48F8A621-6655-42BD-BD20-0BBCE142D80E}" destId="{DF5AF839-E62E-4F92-B907-30E77CDBC96F}" srcOrd="0" destOrd="0" presId="urn:microsoft.com/office/officeart/2005/8/layout/venn2"/>
    <dgm:cxn modelId="{27D93815-4EB4-46F0-B65C-45283502B837}" type="presOf" srcId="{C1D7FAE5-347E-4524-A76F-12D9228DA853}" destId="{00E2539E-A3A0-4D4B-8FEA-557F29BDBE39}" srcOrd="1" destOrd="0" presId="urn:microsoft.com/office/officeart/2005/8/layout/venn2"/>
    <dgm:cxn modelId="{18DD94C0-5184-4A84-8A5A-1C31FCF98993}" type="presOf" srcId="{FB10A89F-7D3C-4C48-B689-F7BF8D32B71A}" destId="{E05DAB9B-8F6F-4BF0-90C3-9F134A50F8CC}" srcOrd="1" destOrd="0" presId="urn:microsoft.com/office/officeart/2005/8/layout/venn2"/>
    <dgm:cxn modelId="{AA04A3A5-920A-4F11-B498-C6E5A84BFF4F}" srcId="{72D6986A-8339-4683-9707-4FAE9087BF93}" destId="{FB10A89F-7D3C-4C48-B689-F7BF8D32B71A}" srcOrd="1" destOrd="0" parTransId="{04EDBB88-3A20-447D-8132-BDC79AFC0A06}" sibTransId="{285F564E-D6D1-4AF2-91C7-E359B031D5AB}"/>
    <dgm:cxn modelId="{F5FD9319-F386-462A-B949-C08652735E8A}" type="presOf" srcId="{FB10A89F-7D3C-4C48-B689-F7BF8D32B71A}" destId="{6FDAD3E2-463D-429C-93ED-A475438A67F6}" srcOrd="0" destOrd="0" presId="urn:microsoft.com/office/officeart/2005/8/layout/venn2"/>
    <dgm:cxn modelId="{748916E1-5716-4F7B-A291-E97AB3452DF4}" type="presOf" srcId="{72D6986A-8339-4683-9707-4FAE9087BF93}" destId="{5DA03BED-78DF-4678-9E5B-05AFA231B0F9}" srcOrd="0" destOrd="0" presId="urn:microsoft.com/office/officeart/2005/8/layout/venn2"/>
    <dgm:cxn modelId="{D0CB24DE-CA71-4351-8BA6-FE86F2CE648D}" type="presOf" srcId="{E80741E3-1B4D-4083-B781-08AB13BCE1E8}" destId="{DF9216BF-5CDF-4616-A436-36E1DBAEED16}" srcOrd="0" destOrd="0" presId="urn:microsoft.com/office/officeart/2005/8/layout/venn2"/>
    <dgm:cxn modelId="{BC857147-98FA-4006-8D16-6806BFAB637A}" srcId="{72D6986A-8339-4683-9707-4FAE9087BF93}" destId="{48F8A621-6655-42BD-BD20-0BBCE142D80E}" srcOrd="0" destOrd="0" parTransId="{96837AE1-3EF5-41F0-AA21-83D8816559A2}" sibTransId="{2B502656-93B8-4845-9B58-2BED51C382CA}"/>
    <dgm:cxn modelId="{D6C3D828-4960-483A-9217-7636638ABA45}" srcId="{72D6986A-8339-4683-9707-4FAE9087BF93}" destId="{40AC5864-31A3-4F71-97F3-E486C62D8853}" srcOrd="3" destOrd="0" parTransId="{B16532B4-E642-4133-A823-7FBC21D2E787}" sibTransId="{0BD238EA-E2B9-4967-899A-3FBDF177F368}"/>
    <dgm:cxn modelId="{E36CEC32-E11F-4905-996C-90CD4D862762}" type="presOf" srcId="{48F8A621-6655-42BD-BD20-0BBCE142D80E}" destId="{B038B5EC-DCE7-4DAA-B6C1-06AB9C5A1DB6}" srcOrd="1" destOrd="0" presId="urn:microsoft.com/office/officeart/2005/8/layout/venn2"/>
    <dgm:cxn modelId="{AA4BAA3F-D40B-49D4-9190-73753902F1DC}" type="presOf" srcId="{9B747DC3-B883-4812-B75A-143DBCF19EEF}" destId="{4F3C05A0-9FD4-4F62-815A-612C78DECA88}" srcOrd="1" destOrd="0" presId="urn:microsoft.com/office/officeart/2005/8/layout/venn2"/>
    <dgm:cxn modelId="{30A08071-983E-41C7-9784-4AB19D6DAAD3}" type="presOf" srcId="{C1D7FAE5-347E-4524-A76F-12D9228DA853}" destId="{1F592B39-D896-4DAE-AACA-1DA65CA85128}" srcOrd="0" destOrd="0" presId="urn:microsoft.com/office/officeart/2005/8/layout/venn2"/>
    <dgm:cxn modelId="{A13914EE-D5E7-42C3-8D19-805DF1582288}" srcId="{72D6986A-8339-4683-9707-4FAE9087BF93}" destId="{E80741E3-1B4D-4083-B781-08AB13BCE1E8}" srcOrd="4" destOrd="0" parTransId="{A224078E-BDBB-49C3-BE55-2C79A96EF0B7}" sibTransId="{71FF74AF-1FF4-490F-93C9-6FC9BE7000E7}"/>
    <dgm:cxn modelId="{6793702A-094B-449E-BE39-7A0DD8E491F6}" type="presOf" srcId="{E80741E3-1B4D-4083-B781-08AB13BCE1E8}" destId="{6D722796-F76A-4461-88F9-972A3A5A44FB}" srcOrd="1" destOrd="0" presId="urn:microsoft.com/office/officeart/2005/8/layout/venn2"/>
    <dgm:cxn modelId="{817F7D0B-8450-4EF4-B33A-ACD4955F3AAA}" type="presOf" srcId="{40AC5864-31A3-4F71-97F3-E486C62D8853}" destId="{43BF3953-7DE3-465B-846B-134D12194B75}" srcOrd="1" destOrd="0" presId="urn:microsoft.com/office/officeart/2005/8/layout/venn2"/>
    <dgm:cxn modelId="{94D99F95-5373-4F89-9168-AD894E07C644}" type="presOf" srcId="{40AC5864-31A3-4F71-97F3-E486C62D8853}" destId="{372F354C-D0F8-459D-B32E-C39D0B98D42C}" srcOrd="0" destOrd="0" presId="urn:microsoft.com/office/officeart/2005/8/layout/venn2"/>
    <dgm:cxn modelId="{4E170654-ADEB-49A6-8FA8-C88623A54479}" type="presOf" srcId="{9B747DC3-B883-4812-B75A-143DBCF19EEF}" destId="{E37EB717-4B7D-4A95-90FD-E185593D4599}" srcOrd="0" destOrd="0" presId="urn:microsoft.com/office/officeart/2005/8/layout/venn2"/>
    <dgm:cxn modelId="{2A09D112-9AAE-4D3D-92E8-A705F232DF6C}" srcId="{72D6986A-8339-4683-9707-4FAE9087BF93}" destId="{9B747DC3-B883-4812-B75A-143DBCF19EEF}" srcOrd="5" destOrd="0" parTransId="{B6680C27-CBA3-4ACD-BDCE-36594F2E37A6}" sibTransId="{4D59A3A9-C6C5-4795-854D-C356EEEE855C}"/>
    <dgm:cxn modelId="{B772F43F-E714-4B54-80B7-5A4AC95EA013}" type="presParOf" srcId="{5DA03BED-78DF-4678-9E5B-05AFA231B0F9}" destId="{2A1B892F-8210-4753-B221-451CB4A43B5F}" srcOrd="0" destOrd="0" presId="urn:microsoft.com/office/officeart/2005/8/layout/venn2"/>
    <dgm:cxn modelId="{0C8D64E9-900F-4D4A-8D82-C43BF693CE85}" type="presParOf" srcId="{2A1B892F-8210-4753-B221-451CB4A43B5F}" destId="{DF5AF839-E62E-4F92-B907-30E77CDBC96F}" srcOrd="0" destOrd="0" presId="urn:microsoft.com/office/officeart/2005/8/layout/venn2"/>
    <dgm:cxn modelId="{9950BF79-20A8-4EB8-A280-50FD90DC80B7}" type="presParOf" srcId="{2A1B892F-8210-4753-B221-451CB4A43B5F}" destId="{B038B5EC-DCE7-4DAA-B6C1-06AB9C5A1DB6}" srcOrd="1" destOrd="0" presId="urn:microsoft.com/office/officeart/2005/8/layout/venn2"/>
    <dgm:cxn modelId="{2737B93E-C127-4125-9C99-7C48FD9801E6}" type="presParOf" srcId="{5DA03BED-78DF-4678-9E5B-05AFA231B0F9}" destId="{FCD223E9-6C9A-4B5F-B3A3-6415EF5941BB}" srcOrd="1" destOrd="0" presId="urn:microsoft.com/office/officeart/2005/8/layout/venn2"/>
    <dgm:cxn modelId="{65D8A4CA-6FA4-4DBE-BB70-5A3E69CA0188}" type="presParOf" srcId="{FCD223E9-6C9A-4B5F-B3A3-6415EF5941BB}" destId="{6FDAD3E2-463D-429C-93ED-A475438A67F6}" srcOrd="0" destOrd="0" presId="urn:microsoft.com/office/officeart/2005/8/layout/venn2"/>
    <dgm:cxn modelId="{24307A74-9624-4212-961F-9A0325B8F5F3}" type="presParOf" srcId="{FCD223E9-6C9A-4B5F-B3A3-6415EF5941BB}" destId="{E05DAB9B-8F6F-4BF0-90C3-9F134A50F8CC}" srcOrd="1" destOrd="0" presId="urn:microsoft.com/office/officeart/2005/8/layout/venn2"/>
    <dgm:cxn modelId="{ABA27F2D-9DC2-4CA1-94FE-DBEEF331AFFC}" type="presParOf" srcId="{5DA03BED-78DF-4678-9E5B-05AFA231B0F9}" destId="{FCC28804-56AF-46BB-A212-1501836D338C}" srcOrd="2" destOrd="0" presId="urn:microsoft.com/office/officeart/2005/8/layout/venn2"/>
    <dgm:cxn modelId="{8AB37F77-65D5-45D4-A9EA-CE96A08980D9}" type="presParOf" srcId="{FCC28804-56AF-46BB-A212-1501836D338C}" destId="{1F592B39-D896-4DAE-AACA-1DA65CA85128}" srcOrd="0" destOrd="0" presId="urn:microsoft.com/office/officeart/2005/8/layout/venn2"/>
    <dgm:cxn modelId="{D4BFADCA-BC34-44CC-B592-38116C706007}" type="presParOf" srcId="{FCC28804-56AF-46BB-A212-1501836D338C}" destId="{00E2539E-A3A0-4D4B-8FEA-557F29BDBE39}" srcOrd="1" destOrd="0" presId="urn:microsoft.com/office/officeart/2005/8/layout/venn2"/>
    <dgm:cxn modelId="{7D0188FE-0465-4FB6-B925-C8D17FD3C06B}" type="presParOf" srcId="{5DA03BED-78DF-4678-9E5B-05AFA231B0F9}" destId="{27C3D637-D288-4FB6-B7B8-712264423A1F}" srcOrd="3" destOrd="0" presId="urn:microsoft.com/office/officeart/2005/8/layout/venn2"/>
    <dgm:cxn modelId="{45230E43-1020-41DA-AAEE-070894573AF3}" type="presParOf" srcId="{27C3D637-D288-4FB6-B7B8-712264423A1F}" destId="{372F354C-D0F8-459D-B32E-C39D0B98D42C}" srcOrd="0" destOrd="0" presId="urn:microsoft.com/office/officeart/2005/8/layout/venn2"/>
    <dgm:cxn modelId="{6F633E24-F555-49D7-A190-CE9093358FFA}" type="presParOf" srcId="{27C3D637-D288-4FB6-B7B8-712264423A1F}" destId="{43BF3953-7DE3-465B-846B-134D12194B75}" srcOrd="1" destOrd="0" presId="urn:microsoft.com/office/officeart/2005/8/layout/venn2"/>
    <dgm:cxn modelId="{0D85856E-FCC8-489D-9E9E-1D57DF5DB3BD}" type="presParOf" srcId="{5DA03BED-78DF-4678-9E5B-05AFA231B0F9}" destId="{F098762A-24D1-43DB-86B1-19407259D21C}" srcOrd="4" destOrd="0" presId="urn:microsoft.com/office/officeart/2005/8/layout/venn2"/>
    <dgm:cxn modelId="{76C35E6F-5DB9-443D-B682-387EDCF847D0}" type="presParOf" srcId="{F098762A-24D1-43DB-86B1-19407259D21C}" destId="{DF9216BF-5CDF-4616-A436-36E1DBAEED16}" srcOrd="0" destOrd="0" presId="urn:microsoft.com/office/officeart/2005/8/layout/venn2"/>
    <dgm:cxn modelId="{EE87AD63-F4DC-4658-973E-9339D73F8CD5}" type="presParOf" srcId="{F098762A-24D1-43DB-86B1-19407259D21C}" destId="{6D722796-F76A-4461-88F9-972A3A5A44FB}" srcOrd="1" destOrd="0" presId="urn:microsoft.com/office/officeart/2005/8/layout/venn2"/>
    <dgm:cxn modelId="{ABF437D3-BAD3-42CF-A382-DDDE08F609DC}" type="presParOf" srcId="{5DA03BED-78DF-4678-9E5B-05AFA231B0F9}" destId="{B0787B22-431A-49C3-82E9-83DDF8C22FF0}" srcOrd="5" destOrd="0" presId="urn:microsoft.com/office/officeart/2005/8/layout/venn2"/>
    <dgm:cxn modelId="{064B8163-EB04-4331-971B-E4B00D2CF88A}" type="presParOf" srcId="{B0787B22-431A-49C3-82E9-83DDF8C22FF0}" destId="{E37EB717-4B7D-4A95-90FD-E185593D4599}" srcOrd="0" destOrd="0" presId="urn:microsoft.com/office/officeart/2005/8/layout/venn2"/>
    <dgm:cxn modelId="{BC239B07-FF17-4DA4-937B-68632DFF15CE}" type="presParOf" srcId="{B0787B22-431A-49C3-82E9-83DDF8C22FF0}" destId="{4F3C05A0-9FD4-4F62-815A-612C78DECA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BB78-AD12-45CA-BC88-109076540C16}">
      <dsp:nvSpPr>
        <dsp:cNvPr id="0" name=""/>
        <dsp:cNvSpPr/>
      </dsp:nvSpPr>
      <dsp:spPr>
        <a:xfrm>
          <a:off x="72016" y="0"/>
          <a:ext cx="2052389" cy="1801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Vulnerabilities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(Distal)</a:t>
          </a:r>
          <a:endParaRPr lang="en-US" sz="1600" b="1" kern="1200" dirty="0"/>
        </a:p>
      </dsp:txBody>
      <dsp:txXfrm>
        <a:off x="372581" y="263877"/>
        <a:ext cx="1451259" cy="1274109"/>
      </dsp:txXfrm>
    </dsp:sp>
    <dsp:sp modelId="{C512B6D3-BF33-4B50-88A4-EABD75858478}">
      <dsp:nvSpPr>
        <dsp:cNvPr id="0" name=""/>
        <dsp:cNvSpPr/>
      </dsp:nvSpPr>
      <dsp:spPr>
        <a:xfrm>
          <a:off x="1005427" y="1952948"/>
          <a:ext cx="369781" cy="28588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54441" y="2062270"/>
        <a:ext cx="271753" cy="67239"/>
      </dsp:txXfrm>
    </dsp:sp>
    <dsp:sp modelId="{A0278BE5-B786-4084-8F7C-FC628390BDA3}">
      <dsp:nvSpPr>
        <dsp:cNvPr id="0" name=""/>
        <dsp:cNvSpPr/>
      </dsp:nvSpPr>
      <dsp:spPr>
        <a:xfrm>
          <a:off x="77465" y="2304211"/>
          <a:ext cx="2105015" cy="1858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Triggers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(Proximal)</a:t>
          </a:r>
          <a:endParaRPr lang="en-US" sz="1600" b="1" kern="1200" dirty="0"/>
        </a:p>
      </dsp:txBody>
      <dsp:txXfrm>
        <a:off x="385737" y="2576390"/>
        <a:ext cx="1488471" cy="1314197"/>
      </dsp:txXfrm>
    </dsp:sp>
    <dsp:sp modelId="{DBD0475A-2865-4831-B4D1-6CA3B65C5697}">
      <dsp:nvSpPr>
        <dsp:cNvPr id="0" name=""/>
        <dsp:cNvSpPr/>
      </dsp:nvSpPr>
      <dsp:spPr>
        <a:xfrm>
          <a:off x="2623495" y="3240360"/>
          <a:ext cx="3425180" cy="681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623495" y="3376641"/>
        <a:ext cx="3220758" cy="408844"/>
      </dsp:txXfrm>
    </dsp:sp>
    <dsp:sp modelId="{94C8FC72-FC79-4BB1-BEF3-6D6B53F4622B}">
      <dsp:nvSpPr>
        <dsp:cNvPr id="0" name=""/>
        <dsp:cNvSpPr/>
      </dsp:nvSpPr>
      <dsp:spPr>
        <a:xfrm>
          <a:off x="6145280" y="1600047"/>
          <a:ext cx="2279672" cy="200036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kern="1200" dirty="0" smtClean="0"/>
            <a:t>Risk</a:t>
          </a:r>
          <a:endParaRPr lang="en-US" sz="6500" kern="1200" dirty="0"/>
        </a:p>
      </dsp:txBody>
      <dsp:txXfrm>
        <a:off x="6479130" y="1892994"/>
        <a:ext cx="1611972" cy="141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42715-2238-43B8-821D-09CC9789D1D9}">
      <dsp:nvSpPr>
        <dsp:cNvPr id="0" name=""/>
        <dsp:cNvSpPr/>
      </dsp:nvSpPr>
      <dsp:spPr>
        <a:xfrm>
          <a:off x="2016225" y="37896"/>
          <a:ext cx="2441837" cy="2441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>
              <a:solidFill>
                <a:schemeClr val="bg1"/>
              </a:solidFill>
            </a:rPr>
            <a:t>Geographical Proximity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373824" y="395490"/>
        <a:ext cx="1726639" cy="1726614"/>
      </dsp:txXfrm>
    </dsp:sp>
    <dsp:sp modelId="{57F6F39A-4ED7-46D1-8BD3-2B075EC9728C}">
      <dsp:nvSpPr>
        <dsp:cNvPr id="0" name=""/>
        <dsp:cNvSpPr/>
      </dsp:nvSpPr>
      <dsp:spPr>
        <a:xfrm>
          <a:off x="3063551" y="1484529"/>
          <a:ext cx="2441837" cy="2441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>
              <a:solidFill>
                <a:schemeClr val="bg1"/>
              </a:solidFill>
            </a:rPr>
            <a:t>Social Proximity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421150" y="1842123"/>
        <a:ext cx="1726639" cy="1726614"/>
      </dsp:txXfrm>
    </dsp:sp>
    <dsp:sp modelId="{C9AD7C96-E8B6-4173-BE5A-D8508DDC5628}">
      <dsp:nvSpPr>
        <dsp:cNvPr id="0" name=""/>
        <dsp:cNvSpPr/>
      </dsp:nvSpPr>
      <dsp:spPr>
        <a:xfrm>
          <a:off x="3960439" y="37896"/>
          <a:ext cx="2441837" cy="2441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>
              <a:solidFill>
                <a:schemeClr val="bg1"/>
              </a:solidFill>
            </a:rPr>
            <a:t>Psychological Proximity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318038" y="395490"/>
        <a:ext cx="1726639" cy="1726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F839-E62E-4F92-B907-30E77CDBC96F}">
      <dsp:nvSpPr>
        <dsp:cNvPr id="0" name=""/>
        <dsp:cNvSpPr/>
      </dsp:nvSpPr>
      <dsp:spPr>
        <a:xfrm>
          <a:off x="591886" y="0"/>
          <a:ext cx="7940540" cy="6696075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Information for All Schools in board, </a:t>
          </a:r>
          <a:r>
            <a:rPr lang="en-US" sz="1400" b="1" kern="1200" dirty="0">
              <a:solidFill>
                <a:sysClr val="windowText" lastClr="000000"/>
              </a:solidFill>
            </a:rPr>
            <a:t>with </a:t>
          </a:r>
          <a:r>
            <a:rPr lang="en-US" sz="1400" b="1" kern="1200" dirty="0" smtClean="0">
              <a:solidFill>
                <a:sysClr val="windowText" lastClr="000000"/>
              </a:solidFill>
            </a:rPr>
            <a:t>support for vulnerable </a:t>
          </a:r>
          <a:r>
            <a:rPr lang="en-US" sz="1400" b="1" kern="1200" dirty="0">
              <a:solidFill>
                <a:sysClr val="windowText" lastClr="000000"/>
              </a:solidFill>
            </a:rPr>
            <a:t>schools</a:t>
          </a:r>
        </a:p>
      </dsp:txBody>
      <dsp:txXfrm>
        <a:off x="3073304" y="334803"/>
        <a:ext cx="2977702" cy="669607"/>
      </dsp:txXfrm>
    </dsp:sp>
    <dsp:sp modelId="{6FDAD3E2-463D-429C-93ED-A475438A67F6}">
      <dsp:nvSpPr>
        <dsp:cNvPr id="0" name=""/>
        <dsp:cNvSpPr/>
      </dsp:nvSpPr>
      <dsp:spPr>
        <a:xfrm>
          <a:off x="1043594" y="1004411"/>
          <a:ext cx="7056809" cy="569166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Information for Parents/Guardians and the wider school community</a:t>
          </a:r>
          <a:endParaRPr lang="en-US" sz="1400" b="1" kern="1200" dirty="0">
            <a:solidFill>
              <a:sysClr val="windowText" lastClr="000000"/>
            </a:solidFill>
          </a:endParaRPr>
        </a:p>
      </dsp:txBody>
      <dsp:txXfrm>
        <a:off x="3050374" y="1331681"/>
        <a:ext cx="3043249" cy="654541"/>
      </dsp:txXfrm>
    </dsp:sp>
    <dsp:sp modelId="{1F592B39-D896-4DAE-AACA-1DA65CA85128}">
      <dsp:nvSpPr>
        <dsp:cNvPr id="0" name=""/>
        <dsp:cNvSpPr/>
      </dsp:nvSpPr>
      <dsp:spPr>
        <a:xfrm>
          <a:off x="1410400" y="1988854"/>
          <a:ext cx="6257950" cy="468725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Information for All </a:t>
          </a:r>
          <a:r>
            <a:rPr lang="en-US" sz="1400" b="1" kern="1200" dirty="0">
              <a:solidFill>
                <a:sysClr val="windowText" lastClr="000000"/>
              </a:solidFill>
            </a:rPr>
            <a:t>Students, with </a:t>
          </a:r>
          <a:r>
            <a:rPr lang="en-US" sz="1400" b="1" kern="1200" dirty="0" smtClean="0">
              <a:solidFill>
                <a:sysClr val="windowText" lastClr="000000"/>
              </a:solidFill>
            </a:rPr>
            <a:t>support </a:t>
          </a:r>
          <a:r>
            <a:rPr lang="en-US" sz="1400" b="1" kern="1200" dirty="0">
              <a:solidFill>
                <a:sysClr val="windowText" lastClr="000000"/>
              </a:solidFill>
            </a:rPr>
            <a:t>as needed</a:t>
          </a:r>
        </a:p>
      </dsp:txBody>
      <dsp:txXfrm>
        <a:off x="2920131" y="2312275"/>
        <a:ext cx="3238489" cy="646840"/>
      </dsp:txXfrm>
    </dsp:sp>
    <dsp:sp modelId="{372F354C-D0F8-459D-B32E-C39D0B98D42C}">
      <dsp:nvSpPr>
        <dsp:cNvPr id="0" name=""/>
        <dsp:cNvSpPr/>
      </dsp:nvSpPr>
      <dsp:spPr>
        <a:xfrm>
          <a:off x="1835703" y="3013233"/>
          <a:ext cx="5472591" cy="368284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Information for All </a:t>
          </a:r>
          <a:r>
            <a:rPr lang="en-US" sz="1400" b="1" kern="1200" dirty="0">
              <a:solidFill>
                <a:sysClr val="windowText" lastClr="000000"/>
              </a:solidFill>
            </a:rPr>
            <a:t>Staff, with </a:t>
          </a:r>
          <a:r>
            <a:rPr lang="en-US" sz="1400" b="1" kern="1200" dirty="0" smtClean="0">
              <a:solidFill>
                <a:sysClr val="windowText" lastClr="000000"/>
              </a:solidFill>
            </a:rPr>
            <a:t>Support for Vulnerable Members</a:t>
          </a:r>
          <a:endParaRPr lang="en-US" sz="1400" b="1" kern="1200" dirty="0">
            <a:solidFill>
              <a:sysClr val="windowText" lastClr="000000"/>
            </a:solidFill>
          </a:endParaRPr>
        </a:p>
      </dsp:txBody>
      <dsp:txXfrm>
        <a:off x="3094399" y="3344689"/>
        <a:ext cx="2955199" cy="662911"/>
      </dsp:txXfrm>
    </dsp:sp>
    <dsp:sp modelId="{DF9216BF-5CDF-4616-A436-36E1DBAEED16}">
      <dsp:nvSpPr>
        <dsp:cNvPr id="0" name=""/>
        <dsp:cNvSpPr/>
      </dsp:nvSpPr>
      <dsp:spPr>
        <a:xfrm>
          <a:off x="2915819" y="4017645"/>
          <a:ext cx="3312360" cy="26784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solidFill>
                <a:sysClr val="windowText" lastClr="000000"/>
              </a:solidFill>
            </a:rPr>
            <a:t>Support for Vulnerable Students</a:t>
          </a:r>
        </a:p>
      </dsp:txBody>
      <dsp:txXfrm>
        <a:off x="3495482" y="4352448"/>
        <a:ext cx="2153034" cy="669607"/>
      </dsp:txXfrm>
    </dsp:sp>
    <dsp:sp modelId="{E37EB717-4B7D-4A95-90FD-E185593D4599}">
      <dsp:nvSpPr>
        <dsp:cNvPr id="0" name=""/>
        <dsp:cNvSpPr/>
      </dsp:nvSpPr>
      <dsp:spPr>
        <a:xfrm>
          <a:off x="3563888" y="5022056"/>
          <a:ext cx="2016221" cy="167401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Support for Students </a:t>
          </a:r>
          <a:r>
            <a:rPr lang="en-US" sz="1400" b="1" kern="1200" dirty="0">
              <a:solidFill>
                <a:sysClr val="windowText" lastClr="000000"/>
              </a:solidFill>
            </a:rPr>
            <a:t>in Crisis and </a:t>
          </a:r>
          <a:r>
            <a:rPr lang="en-US" sz="1400" b="1" kern="1200" dirty="0" smtClean="0">
              <a:solidFill>
                <a:sysClr val="windowText" lastClr="000000"/>
              </a:solidFill>
            </a:rPr>
            <a:t>their </a:t>
          </a:r>
          <a:r>
            <a:rPr lang="en-US" sz="1400" b="1" kern="1200" dirty="0">
              <a:solidFill>
                <a:sysClr val="windowText" lastClr="000000"/>
              </a:solidFill>
            </a:rPr>
            <a:t>Families</a:t>
          </a:r>
        </a:p>
      </dsp:txBody>
      <dsp:txXfrm>
        <a:off x="3859157" y="5440560"/>
        <a:ext cx="1425684" cy="83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95A3E1-39F2-4E04-905F-F029A9D3944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A5CF5B-D276-4431-B64D-F066ED0C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538905-188E-49F1-BEFF-F8A6FBEBA91C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87767"/>
            <a:ext cx="5485158" cy="4155919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019087-19FE-4FA6-80C1-171665DE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50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8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3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076D8-2628-450D-9627-40505B5C8B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51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1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5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5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2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49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2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1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8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7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8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7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6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5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51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1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19087-19FE-4FA6-80C1-171665DE68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19" indent="-172419" defTabSz="91956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Past suicidal behavior - 37% repetition rate</a:t>
            </a:r>
          </a:p>
          <a:p>
            <a:pPr marL="172419" indent="-172419" defTabSz="91956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In more than half of suicidal attempters, there was failure at school or dropout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D23C5-33A5-43E1-AFF2-92C1710400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088">
              <a:spcBef>
                <a:spcPct val="0"/>
              </a:spcBef>
            </a:pPr>
            <a:r>
              <a:rPr lang="en-US" smtClean="0">
                <a:ea typeface="MS PGothic"/>
                <a:cs typeface="MS PGothic"/>
              </a:rPr>
              <a:t>Parental divorce rate = </a:t>
            </a:r>
            <a:r>
              <a:rPr lang="en-US" smtClean="0">
                <a:solidFill>
                  <a:schemeClr val="tx2"/>
                </a:solidFill>
                <a:ea typeface="MS PGothic"/>
                <a:cs typeface="MS PGothic"/>
              </a:rPr>
              <a:t>2x higher</a:t>
            </a:r>
            <a:r>
              <a:rPr lang="en-US" smtClean="0">
                <a:ea typeface="MS PGothic"/>
                <a:cs typeface="MS PGothic"/>
              </a:rPr>
              <a:t> in suicidal patients </a:t>
            </a:r>
          </a:p>
          <a:p>
            <a:pPr defTabSz="918088">
              <a:spcBef>
                <a:spcPct val="0"/>
              </a:spcBef>
            </a:pPr>
            <a:endParaRPr lang="en-US" smtClean="0"/>
          </a:p>
          <a:p>
            <a:pPr defTabSz="918088">
              <a:spcBef>
                <a:spcPct val="0"/>
              </a:spcBef>
            </a:pPr>
            <a:r>
              <a:rPr lang="en-US" smtClean="0"/>
              <a:t>40% of abused children show suicidal behavior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47469C-043E-4A75-AB5A-C346AB8E11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6CD7-3332-4818-A0C8-7CAC1A1F0429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49CE29D-51EB-45DF-ACAD-EAD86831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DF3D-BB8F-4B8A-95AC-BBD643947AF6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4B32-244E-4FEF-867C-C8ACD38A3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BC5-89CD-43FA-834B-564379D8B32F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A21A-07E7-4437-B71F-F40C81983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143000"/>
          </a:xfrm>
        </p:spPr>
        <p:txBody>
          <a:bodyPr/>
          <a:lstStyle>
            <a:lvl1pPr algn="ctr">
              <a:defRPr b="1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071569"/>
          </a:xfrm>
        </p:spPr>
        <p:txBody>
          <a:bodyPr/>
          <a:lstStyle>
            <a:lvl1pPr>
              <a:buSzPct val="75000"/>
              <a:defRPr sz="2800"/>
            </a:lvl1pPr>
            <a:lvl2pPr marL="742950" indent="-274320">
              <a:buFont typeface="Wingdings" pitchFamily="2" charset="2"/>
              <a:buChar char="§"/>
              <a:defRPr sz="2400"/>
            </a:lvl2pPr>
            <a:lvl3pPr marL="1143000" indent="-274320"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076D-5489-441E-BCFC-8D12447AB393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5055-2E8B-4EF3-8F22-53ECB151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DE5B-FC54-42E6-844F-0BE735F819D3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2B23-0652-47D4-915F-528E9EF18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E5A1-95D4-4D8B-9FDC-67CEA453DDB5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900F-7A6A-49A7-803A-C416AE0E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8EA4-20BA-48CD-8BED-B3661B0F2030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55BB-1CD2-4DC7-8F6F-0504D1AB4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3083-55BB-4E7C-B580-68B837C956FF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8F7A-C10F-4B89-857C-AF00D9B4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D7CA-BC8B-46B6-83EE-82D741C132EE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88E4-488A-4389-86A2-7850E3F4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4788-9292-4243-96C0-66F3EF6D4ED4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0EDA-5290-409E-A357-C03589B1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8C05-7879-43C5-8766-1B5C7301C12A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27C1-6103-424F-A1DD-D3582F78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FA183A-C2C7-4CD1-877C-4F40FCFE1B47}" type="datetimeFigureOut">
              <a:rPr lang="en-US"/>
              <a:pPr>
                <a:defRPr/>
              </a:pPr>
              <a:t>12/11/2013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7FA3F304-C48C-4F89-8532-67FDE69B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328738"/>
            <a:ext cx="7847013" cy="1524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800" dirty="0" smtClean="0"/>
              <a:t>Suicide Prevention, Intervention &amp; </a:t>
            </a:r>
            <a:r>
              <a:rPr lang="en-CA" sz="4800" dirty="0" err="1" smtClean="0"/>
              <a:t>Postvention</a:t>
            </a:r>
            <a:r>
              <a:rPr lang="en-CA" sz="4800" dirty="0" smtClean="0"/>
              <a:t> in Schools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500438"/>
            <a:ext cx="7993063" cy="649287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smtClean="0"/>
              <a:t>An overview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Vulnerabilities – school/community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Learning problems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isengagement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from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school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Lack of connectedness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Marginalization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Discontinuity in identity </a:t>
            </a:r>
            <a:r>
              <a:rPr lang="en-CA" sz="2400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(cultural, language, gender, sexual)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Some communities are at heightened vulnerability (e.g., aboriginal, LGBTQ, homeless)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Negative social relationships, including </a:t>
            </a:r>
            <a:r>
              <a:rPr lang="en-CA" dirty="0" smtClean="0">
                <a:solidFill>
                  <a:srgbClr val="FFC000"/>
                </a:solidFill>
                <a:ea typeface="ＭＳ Ｐゴシック" pitchFamily="34" charset="-128"/>
              </a:rPr>
              <a:t>bullying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876925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9698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None/>
            </a:pPr>
            <a:endParaRPr lang="en-CA" sz="2000">
              <a:solidFill>
                <a:srgbClr val="FFFFFF"/>
              </a:solidFill>
              <a:latin typeface="Gill Sans MT" pitchFamily="34" charset="0"/>
            </a:endParaRPr>
          </a:p>
          <a:p>
            <a:pPr marL="342900" indent="-27305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None/>
            </a:pPr>
            <a:endParaRPr lang="en-CA" sz="2000">
              <a:solidFill>
                <a:srgbClr val="FFFFFF"/>
              </a:solidFill>
              <a:latin typeface="Gill Sans M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6850" y="1468978"/>
            <a:ext cx="7733544" cy="4999166"/>
            <a:chOff x="506850" y="916948"/>
            <a:chExt cx="7733544" cy="49991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718221" y="1202700"/>
              <a:ext cx="2343774" cy="914400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rgbClr val="000000"/>
                  </a:solidFill>
                </a:rPr>
                <a:t>Pre-existing vulnerability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432865" y="916948"/>
              <a:ext cx="2214578" cy="1357322"/>
            </a:xfrm>
            <a:prstGeom prst="rightArrow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rgbClr val="000000"/>
                  </a:solidFill>
                </a:rPr>
                <a:t>Increases risk for bullying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936138" y="916948"/>
              <a:ext cx="2304256" cy="1490464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rgbClr val="000000"/>
                  </a:solidFill>
                </a:rPr>
                <a:t>Victimization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 rot="4324659">
              <a:off x="4498300" y="1478940"/>
              <a:ext cx="484632" cy="2736797"/>
            </a:xfrm>
            <a:prstGeom prst="downArrow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850" y="2946128"/>
              <a:ext cx="2786082" cy="2969986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rgbClr val="000000"/>
                  </a:solidFill>
                </a:rPr>
                <a:t>New or Exacerbated: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8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Anxiety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Depressed mood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Diminished self-worth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Feelings of entrapment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Loneliness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Withdrawal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Sleep/eating problems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>
                  <a:solidFill>
                    <a:srgbClr val="000000"/>
                  </a:solidFill>
                </a:rPr>
                <a:t> Hopelessness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97556" y="3933056"/>
              <a:ext cx="2724334" cy="1060696"/>
            </a:xfrm>
            <a:prstGeom prst="rightArrow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rgbClr val="000000"/>
                  </a:solidFill>
                </a:rPr>
                <a:t>Which are risk factors for: 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335713" y="4051300"/>
            <a:ext cx="2160587" cy="19288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0000"/>
                </a:solidFill>
              </a:rPr>
              <a:t>Suicidal ideation</a:t>
            </a:r>
            <a:endParaRPr lang="en-CA" sz="8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0000"/>
                </a:solidFill>
              </a:rPr>
              <a:t>Suicide attempt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8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0000"/>
                </a:solidFill>
              </a:rPr>
              <a:t>Death by suicide</a:t>
            </a:r>
          </a:p>
        </p:txBody>
      </p:sp>
      <p:sp>
        <p:nvSpPr>
          <p:cNvPr id="29701" name="TextBox 16"/>
          <p:cNvSpPr txBox="1">
            <a:spLocks noChangeArrowheads="1"/>
          </p:cNvSpPr>
          <p:nvPr/>
        </p:nvSpPr>
        <p:spPr bwMode="auto">
          <a:xfrm>
            <a:off x="4211638" y="6237288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200">
                <a:solidFill>
                  <a:srgbClr val="FFFFFF"/>
                </a:solidFill>
                <a:latin typeface="Gill Sans MT" pitchFamily="34" charset="0"/>
              </a:rPr>
              <a:t>Adapted Lenny Berman 2010 Bullying and Suicide 8doc.webinar American  Association of Suicidology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109538"/>
            <a:ext cx="8229600" cy="15890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92D050"/>
                </a:solidFill>
              </a:rPr>
              <a:t>Bullying and Suicidal Behavior</a:t>
            </a:r>
            <a:endParaRPr lang="en-CA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4359275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Break </a:t>
            </a:r>
            <a:r>
              <a:rPr lang="en-US" dirty="0">
                <a:ea typeface="ＭＳ Ｐゴシック" pitchFamily="34" charset="-128"/>
              </a:rPr>
              <a:t>up with boy/girl friend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Conflicts </a:t>
            </a:r>
            <a:r>
              <a:rPr lang="en-US" dirty="0">
                <a:ea typeface="ＭＳ Ｐゴシック" pitchFamily="34" charset="-128"/>
              </a:rPr>
              <a:t>and increased arguments with parents and/or siblings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Loss </a:t>
            </a:r>
            <a:r>
              <a:rPr lang="en-US" dirty="0">
                <a:ea typeface="ＭＳ Ｐゴシック" pitchFamily="34" charset="-128"/>
              </a:rPr>
              <a:t>of close friend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School </a:t>
            </a:r>
            <a:r>
              <a:rPr lang="en-US" dirty="0">
                <a:ea typeface="ＭＳ Ｐゴシック" pitchFamily="34" charset="-128"/>
              </a:rPr>
              <a:t>related difficulties-conflicts with teachers, classmates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Difficulties </a:t>
            </a:r>
            <a:r>
              <a:rPr lang="en-US" dirty="0">
                <a:ea typeface="ＭＳ Ｐゴシック" pitchFamily="34" charset="-128"/>
              </a:rPr>
              <a:t>with the law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hange </a:t>
            </a:r>
            <a:r>
              <a:rPr lang="en-US" dirty="0">
                <a:ea typeface="ＭＳ Ｐゴシック" pitchFamily="34" charset="-128"/>
              </a:rPr>
              <a:t>in parents’ financial status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Serious </a:t>
            </a:r>
            <a:r>
              <a:rPr lang="en-US" dirty="0">
                <a:ea typeface="ＭＳ Ｐゴシック" pitchFamily="34" charset="-128"/>
              </a:rPr>
              <a:t>illness or injury in family member</a:t>
            </a:r>
          </a:p>
          <a:p>
            <a:pPr indent="-27432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pitchFamily="34" charset="-128"/>
              </a:rPr>
              <a:t>Real </a:t>
            </a:r>
            <a:r>
              <a:rPr lang="en-US" dirty="0">
                <a:ea typeface="ＭＳ Ｐゴシック" pitchFamily="34" charset="-128"/>
              </a:rPr>
              <a:t>or perceived loss of status 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876925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Contagion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/>
          <a:lstStyle/>
          <a:p>
            <a:r>
              <a:rPr lang="en-CA" smtClean="0"/>
              <a:t>Occurs when suicidal behavior influences an increase in the suicidal behavior of others</a:t>
            </a:r>
          </a:p>
          <a:p>
            <a:r>
              <a:rPr lang="en-CA" smtClean="0"/>
              <a:t>Multiple suicidal behaviors/suicide deaths that occur within a geographical area or fall within an accelerated time frame may represent a potential cluster</a:t>
            </a:r>
          </a:p>
          <a:p>
            <a:r>
              <a:rPr lang="en-CA" smtClean="0"/>
              <a:t>Although clusters are rare, they are most common amongst adolescents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71550" y="1052513"/>
            <a:ext cx="6985000" cy="48244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Circles of vulnerability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590898"/>
          <a:ext cx="84963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TextBox 6"/>
          <p:cNvSpPr txBox="1">
            <a:spLocks noChangeArrowheads="1"/>
          </p:cNvSpPr>
          <p:nvPr/>
        </p:nvSpPr>
        <p:spPr bwMode="auto">
          <a:xfrm rot="-2270571">
            <a:off x="5508625" y="4352925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solidFill>
                  <a:schemeClr val="bg1"/>
                </a:solidFill>
                <a:latin typeface="Gill Sans MT" pitchFamily="34" charset="0"/>
              </a:rPr>
              <a:t>Population at Risk</a:t>
            </a:r>
            <a:endParaRPr lang="en-US" sz="240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6732588" y="5661025"/>
            <a:ext cx="241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ill Sans MT" pitchFamily="34" charset="0"/>
              </a:rPr>
              <a:t>Lahad &amp; Cohen, 2006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The role of cyber/social media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4359275"/>
          </a:xfrm>
        </p:spPr>
        <p:txBody>
          <a:bodyPr/>
          <a:lstStyle/>
          <a:p>
            <a:r>
              <a:rPr lang="en-CA" smtClean="0"/>
              <a:t>Increasingly there are sites, chat rooms and blogs that promote suicidal ideation</a:t>
            </a:r>
          </a:p>
          <a:p>
            <a:r>
              <a:rPr lang="en-CA" smtClean="0"/>
              <a:t>Methods of suicide are discussed on-line and some researchers have suggested that increases in particular methods in recent years may be related to this dialogue</a:t>
            </a:r>
          </a:p>
          <a:p>
            <a:r>
              <a:rPr lang="en-CA" smtClean="0"/>
              <a:t>The rapid spread of rumours and details of deaths by suicide is difficult to manage</a:t>
            </a:r>
          </a:p>
          <a:p>
            <a:r>
              <a:rPr lang="en-CA" smtClean="0"/>
              <a:t>Paradoxically, social media may hold potential benefits for suicide prevention</a:t>
            </a:r>
            <a:endParaRPr lang="en-US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227763" y="5445125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Gill Sans MT" pitchFamily="34" charset="0"/>
              </a:rPr>
              <a:t>(Skinner &amp; </a:t>
            </a:r>
            <a:r>
              <a:rPr lang="en-CA" dirty="0" err="1">
                <a:latin typeface="Gill Sans MT" pitchFamily="34" charset="0"/>
              </a:rPr>
              <a:t>McFaull</a:t>
            </a:r>
            <a:r>
              <a:rPr lang="en-CA" dirty="0">
                <a:latin typeface="Gill Sans MT" pitchFamily="34" charset="0"/>
              </a:rPr>
              <a:t>, 2012)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The role of media 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/>
          <a:lstStyle/>
          <a:p>
            <a:r>
              <a:rPr lang="en-CA" smtClean="0"/>
              <a:t>Media can be helpful or harmful – it is never benign and they cannot view themselves as impartial observers</a:t>
            </a:r>
          </a:p>
          <a:p>
            <a:r>
              <a:rPr lang="en-CA" smtClean="0"/>
              <a:t>Contagion (mimicking of suicidal behavior) is a real phenomenon and youth are particularly vulnerable</a:t>
            </a:r>
          </a:p>
          <a:p>
            <a:r>
              <a:rPr lang="en-CA" smtClean="0"/>
              <a:t>Media needs to be held accountable for adhering to safe reporting guidelines  following a death by suicide</a:t>
            </a:r>
          </a:p>
          <a:p>
            <a:r>
              <a:rPr lang="en-CA" smtClean="0"/>
              <a:t>Media can be helpful in bringing awareness to issues of child and youth mental health more broadly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3671888" cy="4070350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Problem solving, life &amp; communication skills </a:t>
            </a:r>
          </a:p>
          <a:p>
            <a:pPr indent="-274320"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Sociability</a:t>
            </a:r>
          </a:p>
          <a:p>
            <a:pPr indent="-274320"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Resilient Personality</a:t>
            </a:r>
          </a:p>
          <a:p>
            <a:pPr indent="-274320"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A sense of belonging (school, community)</a:t>
            </a:r>
          </a:p>
          <a:p>
            <a:pPr indent="-274320"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Secure attachment to positive parent/family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363" y="1341438"/>
            <a:ext cx="3671887" cy="4070350"/>
          </a:xfrm>
          <a:prstGeom prst="rect">
            <a:avLst/>
          </a:prstGeom>
        </p:spPr>
        <p:txBody>
          <a:bodyPr lIns="0" rIns="0">
            <a:normAutofit fontScale="850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75000"/>
              <a:buFont typeface="Wingdings 3" pitchFamily="18" charset="2"/>
              <a:buChar char="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Access to other caring &amp; supportive adults</a:t>
            </a:r>
          </a:p>
          <a:p>
            <a:pPr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Pro-social peers </a:t>
            </a:r>
          </a:p>
          <a:p>
            <a:pPr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Appropriate discipline, limit setting &amp; structure </a:t>
            </a:r>
          </a:p>
          <a:p>
            <a:pPr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Opportunities to develop self-esteem</a:t>
            </a:r>
          </a:p>
          <a:p>
            <a:pPr fontAlgn="auto">
              <a:spcAft>
                <a:spcPct val="65000"/>
              </a:spcAft>
              <a:defRPr/>
            </a:pPr>
            <a:r>
              <a:rPr lang="en-US" dirty="0">
                <a:ea typeface="ＭＳ Ｐゴシック" pitchFamily="34" charset="-128"/>
              </a:rPr>
              <a:t>Good Mental Health</a:t>
            </a:r>
            <a:endParaRPr lang="en-CA" dirty="0"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876925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24863" cy="4525963"/>
          </a:xfrm>
        </p:spPr>
        <p:txBody>
          <a:bodyPr lIns="91440" rIns="91440"/>
          <a:lstStyle/>
          <a:p>
            <a:pPr marL="0" indent="0" algn="ctr">
              <a:buFont typeface="Wingdings" pitchFamily="2" charset="2"/>
              <a:buNone/>
            </a:pPr>
            <a:r>
              <a:rPr lang="en-US" sz="3600" smtClean="0">
                <a:ea typeface="MS PGothic"/>
                <a:cs typeface="MS PGothic"/>
              </a:rPr>
              <a:t>Youth suicide is complex and is often the result of many converging factors. 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smtClean="0">
                <a:ea typeface="MS PGothic"/>
                <a:cs typeface="MS PGothic"/>
              </a:rPr>
              <a:t>The explanations and the solutions are equally complex.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949950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4359275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dirty="0"/>
              <a:t>Reduce vulnerabilities - at school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/>
              <a:t>Ensure school is safe and accepting, especially for vulnerable students (enhance sense of belonging,  increase connectedness and engagement, show respect for differences</a:t>
            </a:r>
            <a:r>
              <a:rPr lang="en-CA" dirty="0" smtClean="0"/>
              <a:t>)</a:t>
            </a:r>
            <a:endParaRPr lang="en-CA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Build on protective factors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Provide skill-building,  opportunities to build esteem, etc.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Look out for triggers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Identify students at risk, listen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Minimize the risk for contagion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Have a plan for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4000" dirty="0" smtClean="0"/>
              <a:t>Suicide is a difficult topic…</a:t>
            </a:r>
            <a:endParaRPr lang="en-US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535487"/>
          </a:xfrm>
        </p:spPr>
        <p:txBody>
          <a:bodyPr rtlCol="0">
            <a:normAutofit lnSpcReduction="10000"/>
          </a:bodyPr>
          <a:lstStyle/>
          <a:p>
            <a:pPr marL="6858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Most of us have been touched,  </a:t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professionally and/or personally,  by suicide</a:t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Important to support one another as we approach this topic today….and in days following</a:t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No scheduled breaks,  come and go as is right for you</a:t>
            </a:r>
            <a:br>
              <a:rPr lang="en-CA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CA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CA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633788"/>
            <a:ext cx="8242300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Suicide prevention, intervention,  &amp;  </a:t>
            </a:r>
            <a:r>
              <a:rPr lang="en-CA" b="1" dirty="0" err="1" smtClean="0"/>
              <a:t>postvention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21336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dirty="0" smtClean="0"/>
              <a:t>Strategies for </a:t>
            </a:r>
            <a:endParaRPr lang="en-US" sz="2400" dirty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37258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First, do no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4176713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In considering various prevention, intervention, and </a:t>
            </a:r>
            <a:r>
              <a:rPr lang="en-CA" dirty="0" err="1" smtClean="0"/>
              <a:t>postvention</a:t>
            </a:r>
            <a:r>
              <a:rPr lang="en-CA" dirty="0" smtClean="0"/>
              <a:t> strategies, the Mental Health Leadership Team needs to understand that this area of work is not benign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Some actions are more effective than others, some are risky, and many have not been evaluated rigorously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This may mean taking a fresh look at existing practices to ensure alignment with the evidence base in this area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Close communication with your senior administration team will be important if practice changes are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41313"/>
            <a:ext cx="8280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What is Suicide </a:t>
            </a:r>
            <a:r>
              <a:rPr lang="en-CA" i="1" dirty="0" smtClean="0"/>
              <a:t>Prevention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33363" y="1557338"/>
            <a:ext cx="8713787" cy="1223962"/>
          </a:xfrm>
        </p:spPr>
        <p:txBody>
          <a:bodyPr/>
          <a:lstStyle/>
          <a:p>
            <a:pPr marL="68263" indent="0" algn="ctr">
              <a:buFont typeface="Wingdings 3" pitchFamily="18" charset="2"/>
              <a:buNone/>
            </a:pPr>
            <a:r>
              <a:rPr lang="en-CA" smtClean="0"/>
              <a:t>Efforts to reduce the risk of suicidal thoughts and behavior amongst students in a systematic way </a:t>
            </a:r>
          </a:p>
        </p:txBody>
      </p:sp>
      <p:pic>
        <p:nvPicPr>
          <p:cNvPr id="471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49323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What is </a:t>
            </a:r>
            <a:r>
              <a:rPr lang="en-CA" i="1" dirty="0" smtClean="0"/>
              <a:t>intervention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8496300" cy="4071938"/>
          </a:xfrm>
        </p:spPr>
        <p:txBody>
          <a:bodyPr/>
          <a:lstStyle/>
          <a:p>
            <a:r>
              <a:rPr lang="en-CA" smtClean="0"/>
              <a:t>Practices involved in recognizing and responding to students with suicidal ideation or behavior</a:t>
            </a:r>
          </a:p>
          <a:p>
            <a:r>
              <a:rPr lang="en-CA" smtClean="0"/>
              <a:t>Practices involved in supporting vulnerable students transitioning to and from mental health care</a:t>
            </a:r>
          </a:p>
          <a:p>
            <a:endParaRPr lang="en-CA" sz="800" smtClean="0"/>
          </a:p>
          <a:p>
            <a:pPr lvl="1" indent="-273050"/>
            <a:endParaRPr lang="en-US" smtClean="0"/>
          </a:p>
        </p:txBody>
      </p:sp>
      <p:pic>
        <p:nvPicPr>
          <p:cNvPr id="4813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429000"/>
            <a:ext cx="32845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What is </a:t>
            </a:r>
            <a:r>
              <a:rPr lang="en-CA" i="1" dirty="0" err="1" smtClean="0"/>
              <a:t>postvention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4214813"/>
          </a:xfrm>
        </p:spPr>
        <p:txBody>
          <a:bodyPr/>
          <a:lstStyle/>
          <a:p>
            <a:pPr marL="68263" indent="0" algn="ctr">
              <a:buFont typeface="Wingdings 3" pitchFamily="18" charset="2"/>
              <a:buNone/>
            </a:pPr>
            <a:r>
              <a:rPr lang="en-CA" smtClean="0"/>
              <a:t>Support for school communities in responding to suspected, attempted, or death by suicide</a:t>
            </a:r>
          </a:p>
          <a:p>
            <a:pPr marL="68263" indent="0">
              <a:buFont typeface="Wingdings 3" pitchFamily="18" charset="2"/>
              <a:buNone/>
            </a:pPr>
            <a:endParaRPr lang="en-CA" smtClean="0"/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39592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Helpful </a:t>
            </a:r>
            <a:r>
              <a:rPr lang="en-CA" dirty="0" smtClean="0">
                <a:solidFill>
                  <a:srgbClr val="FFC000"/>
                </a:solidFill>
              </a:rPr>
              <a:t>Prevention</a:t>
            </a:r>
            <a:r>
              <a:rPr lang="en-CA" dirty="0" smtClean="0"/>
              <a:t>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 rtlCol="0">
            <a:normAutofit/>
          </a:bodyPr>
          <a:lstStyle/>
          <a:p>
            <a:pPr indent="-274320" fontAlgn="t">
              <a:spcAft>
                <a:spcPts val="0"/>
              </a:spcAft>
              <a:defRPr/>
            </a:pPr>
            <a:r>
              <a:rPr lang="en-CA" dirty="0" smtClean="0"/>
              <a:t>Safe and accepting school </a:t>
            </a:r>
            <a:r>
              <a:rPr lang="en-CA" dirty="0"/>
              <a:t>culture </a:t>
            </a:r>
            <a:endParaRPr lang="en-CA" dirty="0" smtClean="0"/>
          </a:p>
          <a:p>
            <a:pPr indent="-274320" fontAlgn="t">
              <a:spcAft>
                <a:spcPts val="0"/>
              </a:spcAft>
              <a:defRPr/>
            </a:pPr>
            <a:r>
              <a:rPr lang="en-CA" dirty="0" smtClean="0"/>
              <a:t>Social emotional learning (coping skills, conflict resolution)</a:t>
            </a:r>
          </a:p>
          <a:p>
            <a:pPr indent="-274320" fontAlgn="t">
              <a:spcAft>
                <a:spcPts val="0"/>
              </a:spcAft>
              <a:defRPr/>
            </a:pPr>
            <a:r>
              <a:rPr lang="en-CA" dirty="0"/>
              <a:t>Early identification and treatment of mental health problems</a:t>
            </a: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Gatekeeper training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Information dissemination (staff, parents, students)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Prevention Strategies to avoid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464050"/>
          </a:xfrm>
        </p:spPr>
        <p:txBody>
          <a:bodyPr/>
          <a:lstStyle/>
          <a:p>
            <a:r>
              <a:rPr lang="en-CA" smtClean="0"/>
              <a:t>There are risks inherent in the following strategies:</a:t>
            </a:r>
          </a:p>
          <a:p>
            <a:pPr lvl="1" indent="-273050"/>
            <a:r>
              <a:rPr lang="en-CA" smtClean="0"/>
              <a:t>Suicide awareness curriculum with students, particularly if done in a single or stand alone lesson(s) </a:t>
            </a:r>
            <a:r>
              <a:rPr lang="en-CA" sz="2000" smtClean="0"/>
              <a:t>(curriculum is best delivered in the context of instruction related to mental health more generally, over a period of several lessons,  with a focus on protective factors…after adults have received gatekeeper training)</a:t>
            </a:r>
          </a:p>
          <a:p>
            <a:pPr lvl="1" indent="-273050"/>
            <a:r>
              <a:rPr lang="en-CA" smtClean="0"/>
              <a:t>Assigning suicide as a central or sole focus of study</a:t>
            </a:r>
          </a:p>
          <a:p>
            <a:pPr lvl="1" indent="-273050"/>
            <a:r>
              <a:rPr lang="en-CA" smtClean="0"/>
              <a:t>Large assemblies with guest speakers who talk about suicide</a:t>
            </a:r>
          </a:p>
          <a:p>
            <a:pPr lvl="1" indent="-273050"/>
            <a:r>
              <a:rPr lang="en-CA" smtClean="0"/>
              <a:t>Events that have the potential to glorify/glamorize suicide</a:t>
            </a:r>
          </a:p>
          <a:p>
            <a:pPr lvl="1" indent="-273050"/>
            <a:r>
              <a:rPr lang="en-CA" smtClean="0"/>
              <a:t>Peer counseling related to suicide</a:t>
            </a:r>
          </a:p>
          <a:p>
            <a:pPr lvl="1" indent="-273050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476250"/>
          <a:ext cx="8352606" cy="463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326"/>
                <a:gridCol w="2520280"/>
              </a:tblGrid>
              <a:tr h="236137">
                <a:tc>
                  <a:txBody>
                    <a:bodyPr/>
                    <a:lstStyle/>
                    <a:p>
                      <a:r>
                        <a:rPr lang="en-CA" dirty="0" smtClean="0"/>
                        <a:t>Prevention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Evidence</a:t>
                      </a:r>
                      <a:endParaRPr lang="en-US" dirty="0"/>
                    </a:p>
                  </a:txBody>
                  <a:tcPr/>
                </a:tc>
              </a:tr>
              <a:tr h="425658">
                <a:tc>
                  <a:txBody>
                    <a:bodyPr/>
                    <a:lstStyle/>
                    <a:p>
                      <a:r>
                        <a:rPr lang="en-CA" dirty="0" smtClean="0"/>
                        <a:t>Early identification and treatment of mental health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</a:tr>
              <a:tr h="425658">
                <a:tc>
                  <a:txBody>
                    <a:bodyPr/>
                    <a:lstStyle/>
                    <a:p>
                      <a:r>
                        <a:rPr lang="en-CA" dirty="0" smtClean="0"/>
                        <a:t>School/community culture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</a:tr>
              <a:tr h="425658">
                <a:tc>
                  <a:txBody>
                    <a:bodyPr/>
                    <a:lstStyle/>
                    <a:p>
                      <a:r>
                        <a:rPr lang="en-CA" dirty="0" smtClean="0"/>
                        <a:t>Adaptive </a:t>
                      </a:r>
                      <a:r>
                        <a:rPr lang="en-CA" baseline="0" dirty="0" smtClean="0"/>
                        <a:t>coping skill development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I</a:t>
                      </a:r>
                      <a:r>
                        <a:rPr lang="en-CA" dirty="0" smtClean="0"/>
                        <a:t>nformation dissemination / gatekeeper training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Promising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Screening and referral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r>
                        <a:rPr lang="en-CA" dirty="0" smtClean="0"/>
                        <a:t>Youth engagement / peer helper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Suicide awareness curricula for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Means restriction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Crisis hotlines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Media education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 Insufficient Evidence</a:t>
                      </a:r>
                      <a:endParaRPr lang="en-US" dirty="0"/>
                    </a:p>
                  </a:txBody>
                  <a:tcPr/>
                </a:tc>
              </a:tr>
              <a:tr h="236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Effective </a:t>
                      </a:r>
                      <a:r>
                        <a:rPr lang="en-CA" dirty="0" err="1" smtClean="0"/>
                        <a:t>postvention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 Insufficient</a:t>
                      </a:r>
                      <a:r>
                        <a:rPr lang="en-CA" baseline="0" dirty="0" smtClean="0"/>
                        <a:t> Evidence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Helpful </a:t>
            </a:r>
            <a:r>
              <a:rPr lang="en-CA" dirty="0" smtClean="0">
                <a:solidFill>
                  <a:srgbClr val="FFC000"/>
                </a:solidFill>
              </a:rPr>
              <a:t>intervention</a:t>
            </a:r>
            <a:r>
              <a:rPr lang="en-CA" dirty="0" smtClean="0"/>
              <a:t>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4430713"/>
          </a:xfrm>
        </p:spPr>
        <p:txBody>
          <a:bodyPr rtlCol="0">
            <a:normAutofit lnSpcReduction="10000"/>
          </a:bodyPr>
          <a:lstStyle/>
          <a:p>
            <a:pPr marL="6858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dirty="0" smtClean="0"/>
              <a:t>Identification and Referral</a:t>
            </a:r>
          </a:p>
          <a:p>
            <a:pPr marL="6858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CA" sz="11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Ensure staff aware of warning signals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Ensure clear protocol at school level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CA" sz="8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Provide immediate and calm support </a:t>
            </a:r>
            <a:r>
              <a:rPr lang="en-CA" dirty="0"/>
              <a:t>to the student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Ensure </a:t>
            </a:r>
            <a:r>
              <a:rPr lang="en-CA" dirty="0"/>
              <a:t>safety and supervision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Facilitate assessment </a:t>
            </a:r>
            <a:r>
              <a:rPr lang="en-CA" dirty="0"/>
              <a:t>and care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Contact parent/guardian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Document actions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Helpful intervention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286250"/>
          </a:xfrm>
        </p:spPr>
        <p:txBody>
          <a:bodyPr rtlCol="0">
            <a:normAutofit/>
          </a:bodyPr>
          <a:lstStyle/>
          <a:p>
            <a:pPr marL="6858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dirty="0" smtClean="0"/>
              <a:t>Supporting Vulnerable Students</a:t>
            </a:r>
          </a:p>
          <a:p>
            <a:pPr marL="6858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CA" sz="10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Ensure staff understand role and limits of competence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Support staff with caring adult </a:t>
            </a:r>
            <a:r>
              <a:rPr lang="en-CA" dirty="0" smtClean="0"/>
              <a:t>role</a:t>
            </a:r>
            <a:endParaRPr lang="en-CA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Identify vulnerable students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Work with clinical staff, when involved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Create a school safety plan for each student, as needed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Implement and monitor plans, as needed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CA" dirty="0" smtClean="0"/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Context for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4319588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defRPr/>
            </a:pPr>
            <a:endParaRPr lang="en-CA" dirty="0" smtClean="0"/>
          </a:p>
          <a:p>
            <a:pPr lvl="1" fontAlgn="auto">
              <a:spcAft>
                <a:spcPts val="0"/>
              </a:spcAft>
              <a:defRPr/>
            </a:pPr>
            <a:endParaRPr lang="en-CA" dirty="0"/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Build </a:t>
            </a:r>
            <a:r>
              <a:rPr lang="en-CA" dirty="0" smtClean="0"/>
              <a:t>common understanding about suicide amongst </a:t>
            </a:r>
            <a:r>
              <a:rPr lang="en-CA" dirty="0" smtClean="0"/>
              <a:t>staff</a:t>
            </a:r>
            <a:endParaRPr lang="en-CA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Highlight helpful prevention, intervention and </a:t>
            </a:r>
            <a:r>
              <a:rPr lang="en-CA" dirty="0" err="1" smtClean="0"/>
              <a:t>postvention</a:t>
            </a:r>
            <a:r>
              <a:rPr lang="en-CA" dirty="0" smtClean="0"/>
              <a:t> strategies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Provide recommendation actions for consideration at the system </a:t>
            </a:r>
            <a:r>
              <a:rPr lang="en-CA" dirty="0" smtClean="0"/>
              <a:t>level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Intervention strategies to avoid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/>
          <a:lstStyle/>
          <a:p>
            <a:r>
              <a:rPr lang="en-CA" smtClean="0"/>
              <a:t>Peer intervention models with inadequate adult supervision and monitoring</a:t>
            </a:r>
          </a:p>
          <a:p>
            <a:r>
              <a:rPr lang="en-CA" smtClean="0"/>
              <a:t>Recruitment of gatekeepers who are uncomfortable / unready for the role</a:t>
            </a:r>
          </a:p>
          <a:p>
            <a:r>
              <a:rPr lang="en-CA" smtClean="0"/>
              <a:t>Counseling of high risk students by unqualified professionals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Helpful </a:t>
            </a:r>
            <a:r>
              <a:rPr lang="en-CA" dirty="0" err="1" smtClean="0">
                <a:solidFill>
                  <a:srgbClr val="FFC000"/>
                </a:solidFill>
              </a:rPr>
              <a:t>postvention</a:t>
            </a:r>
            <a:r>
              <a:rPr lang="en-CA" dirty="0" smtClean="0"/>
              <a:t> strategies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/>
          <a:lstStyle/>
          <a:p>
            <a:r>
              <a:rPr lang="en-CA" smtClean="0"/>
              <a:t>Understand the phases of postvention</a:t>
            </a:r>
          </a:p>
          <a:p>
            <a:r>
              <a:rPr lang="en-CA" smtClean="0"/>
              <a:t>Have a plan for who does what at each phase of postvention</a:t>
            </a:r>
            <a:endParaRPr lang="en-US" smtClean="0"/>
          </a:p>
          <a:p>
            <a:pPr lvl="1" indent="-273050"/>
            <a:r>
              <a:rPr lang="en-CA" smtClean="0"/>
              <a:t>First 24 hours</a:t>
            </a:r>
          </a:p>
          <a:p>
            <a:pPr lvl="1" indent="-273050"/>
            <a:r>
              <a:rPr lang="en-CA" smtClean="0"/>
              <a:t>Next 48-72 hours</a:t>
            </a:r>
          </a:p>
          <a:p>
            <a:pPr lvl="1" indent="-273050"/>
            <a:r>
              <a:rPr lang="en-CA" smtClean="0"/>
              <a:t>During the first month</a:t>
            </a:r>
          </a:p>
          <a:p>
            <a:pPr lvl="1" indent="-273050"/>
            <a:r>
              <a:rPr lang="en-CA" smtClean="0"/>
              <a:t>Planning for the future</a:t>
            </a:r>
          </a:p>
          <a:p>
            <a:r>
              <a:rPr lang="en-CA" smtClean="0"/>
              <a:t>Practice deliberate self- and team-care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/>
        </p:nvGraphicFramePr>
        <p:xfrm>
          <a:off x="0" y="0"/>
          <a:ext cx="9143999" cy="669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370" name="TextBox 1"/>
          <p:cNvSpPr txBox="1">
            <a:spLocks noChangeArrowheads="1"/>
          </p:cNvSpPr>
          <p:nvPr/>
        </p:nvSpPr>
        <p:spPr bwMode="auto">
          <a:xfrm rot="2477144">
            <a:off x="7739063" y="639763"/>
            <a:ext cx="1430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Gill Sans MT" pitchFamily="34" charset="0"/>
              </a:rPr>
              <a:t>Media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 rot="-2724144">
            <a:off x="-20637" y="644524"/>
            <a:ext cx="196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Gill Sans MT" pitchFamily="34" charset="0"/>
              </a:rPr>
              <a:t>Social Media</a:t>
            </a:r>
            <a:endParaRPr lang="en-US" sz="240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77825"/>
            <a:ext cx="410527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704013" y="3429000"/>
            <a:ext cx="215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ill Sans MT" pitchFamily="34" charset="0"/>
              </a:rPr>
              <a:t>Documentation of Ontario community mobilization response following a suicide cluster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A Comprehensive suicide prevention strategy includes: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4070350"/>
          </a:xfrm>
        </p:spPr>
        <p:txBody>
          <a:bodyPr/>
          <a:lstStyle/>
          <a:p>
            <a:r>
              <a:rPr lang="en-CA" smtClean="0"/>
              <a:t>Proactive, universal strategies that promote a sense of belonging at school (reaching out to vulnerable students)</a:t>
            </a:r>
          </a:p>
          <a:p>
            <a:r>
              <a:rPr lang="en-CA" smtClean="0"/>
              <a:t>Wide-spread instruction in adaptive coping skills, like problem solving and conflict resolution</a:t>
            </a:r>
          </a:p>
          <a:p>
            <a:r>
              <a:rPr lang="en-CA" smtClean="0"/>
              <a:t>Knowledge and skills for early identification of mental health problems (with clear connections to service)</a:t>
            </a:r>
          </a:p>
          <a:p>
            <a:r>
              <a:rPr lang="en-CA" smtClean="0"/>
              <a:t>Gatekeeper training, with protocols for students at risk</a:t>
            </a:r>
          </a:p>
          <a:p>
            <a:r>
              <a:rPr lang="en-CA" smtClean="0"/>
              <a:t>Effective postvention, with protocols</a:t>
            </a:r>
            <a:endParaRPr lang="en-US" smtClean="0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5508625" y="5486400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92D050"/>
                </a:solidFill>
                <a:latin typeface="Gill Sans MT" pitchFamily="34" charset="0"/>
              </a:rPr>
              <a:t>Other strategies?  Evaluate!!</a:t>
            </a:r>
            <a:endParaRPr lang="en-US" b="1">
              <a:solidFill>
                <a:srgbClr val="92D05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6423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dirty="0" smtClean="0"/>
              <a:t>Suicidal behavior is a reality in your schools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dirty="0" smtClean="0">
                <a:solidFill>
                  <a:srgbClr val="FFC000"/>
                </a:solidFill>
              </a:rPr>
              <a:t>Be proactive, </a:t>
            </a:r>
            <a:br>
              <a:rPr lang="en-CA" dirty="0" smtClean="0">
                <a:solidFill>
                  <a:srgbClr val="FFC000"/>
                </a:solidFill>
              </a:rPr>
            </a:br>
            <a:r>
              <a:rPr lang="en-CA" sz="4000" dirty="0" smtClean="0">
                <a:solidFill>
                  <a:srgbClr val="FFC000"/>
                </a:solidFill>
              </a:rPr>
              <a:t>Be Prepared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2420938"/>
            <a:ext cx="20193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84963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Identify Teams*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712200" cy="4324350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sz="3300" dirty="0" smtClean="0"/>
              <a:t>Board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 smtClean="0"/>
              <a:t>Suicide Strategy Team – protocol development, strategy selection, etc.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 smtClean="0"/>
              <a:t>Suicide Response Team – support school team, work with media, etc.</a:t>
            </a:r>
          </a:p>
          <a:p>
            <a:pPr lvl="1" fontAlgn="auto">
              <a:spcAft>
                <a:spcPts val="0"/>
              </a:spcAft>
              <a:defRPr/>
            </a:pPr>
            <a:endParaRPr lang="en-CA" sz="14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sz="3300" dirty="0" smtClean="0"/>
              <a:t>School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 smtClean="0"/>
              <a:t>Suicide Strategy Team – protocol development, strategy selection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 smtClean="0"/>
              <a:t>Suicide Response Team – support students, staff, community, etc.</a:t>
            </a:r>
          </a:p>
          <a:p>
            <a:pPr lvl="1" fontAlgn="auto">
              <a:spcAft>
                <a:spcPts val="0"/>
              </a:spcAft>
              <a:defRPr/>
            </a:pPr>
            <a:endParaRPr lang="en-CA" sz="14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sz="3300" dirty="0" smtClean="0"/>
              <a:t>Crisis Response Team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 smtClean="0"/>
              <a:t>Support staff and students in need of immediate support individually or in small groups</a:t>
            </a:r>
            <a:endParaRPr lang="en-US" sz="2600" dirty="0"/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3563938" y="5126038"/>
            <a:ext cx="5329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FFC000"/>
                </a:solidFill>
                <a:latin typeface="Gill Sans MT" pitchFamily="34" charset="0"/>
              </a:rPr>
              <a:t>* These may be existing leadership teams at the board and school level, or subgroups within these</a:t>
            </a:r>
            <a:endParaRPr lang="en-US">
              <a:solidFill>
                <a:srgbClr val="FFC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Clarify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Leadership and Planning Teams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Who will be involved in protocol development, strategy selection, training, communication, etc.?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CA" sz="10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Response Teams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Who will support the school and the school team during the crisis?  Following the crisis?  Who does what?  For example,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CA" dirty="0" smtClean="0"/>
              <a:t>Who will contact the family, communicate with staff, students, etc.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CA" dirty="0" smtClean="0"/>
              <a:t>Who will support the school response team?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CA" dirty="0" smtClean="0"/>
              <a:t>Who will work with media?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CA" dirty="0" smtClean="0"/>
              <a:t>Who will work with community?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CA" dirty="0" smtClean="0"/>
              <a:t>Who will link with mental health partners?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5413"/>
            <a:ext cx="84963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Select and implement prevention strategies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23850" y="1589088"/>
            <a:ext cx="8496300" cy="4071937"/>
          </a:xfrm>
        </p:spPr>
        <p:txBody>
          <a:bodyPr/>
          <a:lstStyle/>
          <a:p>
            <a:r>
              <a:rPr lang="en-CA" smtClean="0"/>
              <a:t>If you have a mental health strategy that includes universal promotion and skill-building, you are already doing some of this work</a:t>
            </a:r>
          </a:p>
          <a:p>
            <a:r>
              <a:rPr lang="en-CA" smtClean="0"/>
              <a:t>Work with caring and accepting schools professionals to enhance sense of belonging in schools</a:t>
            </a:r>
          </a:p>
          <a:p>
            <a:r>
              <a:rPr lang="en-CA" smtClean="0"/>
              <a:t>Prepare information for dissemination with key groups</a:t>
            </a:r>
          </a:p>
          <a:p>
            <a:r>
              <a:rPr lang="en-CA" smtClean="0"/>
              <a:t>Work towards mobilization of community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Sources,  with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070350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MH Leader Suicide Subgroup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Ian </a:t>
            </a:r>
            <a:r>
              <a:rPr lang="en-CA" dirty="0" err="1" smtClean="0"/>
              <a:t>Manion</a:t>
            </a:r>
            <a:r>
              <a:rPr lang="en-CA" dirty="0" smtClean="0"/>
              <a:t>, </a:t>
            </a:r>
            <a:r>
              <a:rPr lang="en-CA" sz="1900" dirty="0" smtClean="0"/>
              <a:t>Ontario Centre of Excellence for Child and Youth Mental Health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Ian Brown, </a:t>
            </a:r>
            <a:r>
              <a:rPr lang="en-CA" sz="1900" dirty="0" smtClean="0"/>
              <a:t>School Mental Health ASSIST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Stephan </a:t>
            </a:r>
            <a:r>
              <a:rPr lang="en-CA" dirty="0" err="1" smtClean="0"/>
              <a:t>Roggenbaum</a:t>
            </a:r>
            <a:r>
              <a:rPr lang="en-CA" dirty="0" smtClean="0"/>
              <a:t> &amp; Katherine </a:t>
            </a:r>
            <a:r>
              <a:rPr lang="en-CA" dirty="0" err="1" smtClean="0"/>
              <a:t>Lazear</a:t>
            </a:r>
            <a:r>
              <a:rPr lang="en-CA" dirty="0" smtClean="0"/>
              <a:t>, </a:t>
            </a:r>
            <a:r>
              <a:rPr lang="en-CA" sz="1900" dirty="0" smtClean="0"/>
              <a:t>University of South Florida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CA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Key Resources: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 smtClean="0"/>
              <a:t>SAMHSA Toolkit, Suicide </a:t>
            </a:r>
            <a:r>
              <a:rPr lang="en-CA" dirty="0" err="1" smtClean="0"/>
              <a:t>Postvention</a:t>
            </a:r>
            <a:r>
              <a:rPr lang="en-CA" dirty="0" smtClean="0"/>
              <a:t> Guidelines South Australia, Principal Leadership 2009,  NASP </a:t>
            </a:r>
            <a:r>
              <a:rPr lang="en-CA" dirty="0" err="1" smtClean="0"/>
              <a:t>Postvention</a:t>
            </a:r>
            <a:r>
              <a:rPr lang="en-CA" dirty="0" smtClean="0"/>
              <a:t> Strategies for School Personnel, Kutcher 2008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8"/>
            <a:ext cx="8170862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Child and youth suicide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3" y="21336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b="1" dirty="0" smtClean="0"/>
              <a:t>Brief Overview</a:t>
            </a:r>
            <a:endParaRPr lang="en-US" sz="2400" b="1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688" y="620713"/>
            <a:ext cx="3679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Suicidal 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143375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CA" i="1" dirty="0" smtClean="0"/>
              <a:t>Non-Suicidal Self-Injury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i="1" dirty="0" smtClean="0"/>
              <a:t>a </a:t>
            </a:r>
            <a:r>
              <a:rPr lang="en-CA" i="1" dirty="0"/>
              <a:t>deliberate attempt to cause injury to one’s body without the conscious intent to die</a:t>
            </a:r>
            <a:endParaRPr lang="en-CA" i="1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rgbClr val="92D050"/>
                </a:solidFill>
              </a:rPr>
              <a:t>Suicidal Ideation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/>
              <a:t>Suicidal </a:t>
            </a:r>
            <a:r>
              <a:rPr lang="en-US" dirty="0"/>
              <a:t>thoughts </a:t>
            </a:r>
            <a:r>
              <a:rPr lang="en-US" dirty="0" smtClean="0"/>
              <a:t>that </a:t>
            </a:r>
            <a:r>
              <a:rPr lang="en-CA" dirty="0" smtClean="0"/>
              <a:t>include </a:t>
            </a:r>
            <a:r>
              <a:rPr lang="en-CA" dirty="0"/>
              <a:t>both </a:t>
            </a:r>
            <a:r>
              <a:rPr lang="en-CA" dirty="0" smtClean="0"/>
              <a:t>contemplating death by suicide </a:t>
            </a:r>
            <a:r>
              <a:rPr lang="en-US" dirty="0" smtClean="0"/>
              <a:t>and </a:t>
            </a:r>
            <a:r>
              <a:rPr lang="en-US" dirty="0"/>
              <a:t>planning actions </a:t>
            </a:r>
            <a:r>
              <a:rPr lang="en-US" dirty="0" smtClean="0"/>
              <a:t>that could </a:t>
            </a:r>
            <a:r>
              <a:rPr lang="en-US" dirty="0"/>
              <a:t>result in death </a:t>
            </a:r>
            <a:endParaRPr lang="en-CA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rgbClr val="92D050"/>
                </a:solidFill>
              </a:rPr>
              <a:t>Suicide Attempt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self-harming </a:t>
            </a:r>
            <a:r>
              <a:rPr lang="en-US" dirty="0" err="1"/>
              <a:t>behaviour</a:t>
            </a:r>
            <a:r>
              <a:rPr lang="en-US" dirty="0"/>
              <a:t> that includes an intention to die</a:t>
            </a:r>
            <a:endParaRPr lang="en-CA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rgbClr val="92D050"/>
                </a:solidFill>
              </a:rPr>
              <a:t>Death by Suicide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self-harming </a:t>
            </a:r>
            <a:r>
              <a:rPr lang="en-US" dirty="0" err="1"/>
              <a:t>behaviour</a:t>
            </a:r>
            <a:r>
              <a:rPr lang="en-US" dirty="0"/>
              <a:t> that </a:t>
            </a:r>
            <a:r>
              <a:rPr lang="en-US" dirty="0" smtClean="0"/>
              <a:t>results in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Facts and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25538"/>
            <a:ext cx="8640763" cy="4464050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leading cause of death after accidents, accounting for </a:t>
            </a:r>
            <a:r>
              <a:rPr lang="en-US" dirty="0" smtClean="0"/>
              <a:t>17.3- 20.4% </a:t>
            </a:r>
            <a:r>
              <a:rPr lang="en-US" dirty="0"/>
              <a:t>of adolescent mortality </a:t>
            </a:r>
            <a:r>
              <a:rPr lang="en-US" sz="2200" dirty="0" smtClean="0"/>
              <a:t>(but important to put this in context, death is relatively uncommon in this age group)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</a:rPr>
              <a:t>1.4% of all suicides </a:t>
            </a:r>
            <a:r>
              <a:rPr lang="en-US" dirty="0" smtClean="0">
                <a:ea typeface="ＭＳ Ｐゴシック" pitchFamily="34" charset="-128"/>
              </a:rPr>
              <a:t>occur in children under </a:t>
            </a:r>
            <a:r>
              <a:rPr lang="en-US" dirty="0">
                <a:ea typeface="ＭＳ Ｐゴシック" pitchFamily="34" charset="-128"/>
              </a:rPr>
              <a:t>14 years of </a:t>
            </a:r>
            <a:r>
              <a:rPr lang="en-US" dirty="0" smtClean="0">
                <a:ea typeface="ＭＳ Ｐゴシック" pitchFamily="34" charset="-128"/>
              </a:rPr>
              <a:t>age</a:t>
            </a:r>
            <a:endParaRPr lang="en-CA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Death by suicide is more prevalent in males than females aged 15-19</a:t>
            </a:r>
            <a:endParaRPr lang="en-U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CA" dirty="0" smtClean="0"/>
              <a:t>Recent Canadian epidemiological study shows overall stable rates of suicide over the past 30 years,  but trends are changing:  decreasing rates for males and increasing rates for females </a:t>
            </a:r>
            <a:r>
              <a:rPr lang="en-CA" sz="1600" dirty="0" smtClean="0"/>
              <a:t>(Skinner &amp; </a:t>
            </a:r>
            <a:r>
              <a:rPr lang="en-CA" sz="1600" dirty="0" err="1" smtClean="0"/>
              <a:t>McFaull</a:t>
            </a:r>
            <a:r>
              <a:rPr lang="en-CA" sz="1600" dirty="0" smtClean="0"/>
              <a:t>, 2012)</a:t>
            </a:r>
            <a:endParaRPr lang="en-US" sz="1600" dirty="0" smtClean="0"/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5949950"/>
            <a:ext cx="1289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84963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The complexity of Risk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n 4"/>
          <p:cNvSpPr/>
          <p:nvPr/>
        </p:nvSpPr>
        <p:spPr>
          <a:xfrm>
            <a:off x="2843213" y="1052513"/>
            <a:ext cx="3276600" cy="3168650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282828"/>
                </a:solidFill>
              </a:rPr>
              <a:t>Protective Factors</a:t>
            </a:r>
            <a:endParaRPr lang="en-US" dirty="0">
              <a:solidFill>
                <a:srgbClr val="2828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Vulnerabilities -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973512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Mental illness </a:t>
            </a:r>
            <a:r>
              <a:rPr lang="en-CA" sz="3400" dirty="0" smtClean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(e.g.,  mood, anxiety, conduct disorders)</a:t>
            </a:r>
          </a:p>
          <a:p>
            <a:pPr indent="-27432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Past suicidal behavior </a:t>
            </a:r>
          </a:p>
          <a:p>
            <a:pPr indent="-27432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CA" sz="4000" dirty="0" smtClean="0"/>
              <a:t>Substance </a:t>
            </a:r>
            <a:r>
              <a:rPr lang="en-CA" sz="4000" dirty="0"/>
              <a:t>use</a:t>
            </a:r>
            <a:endParaRPr lang="en-US" sz="4000" dirty="0"/>
          </a:p>
          <a:p>
            <a:pPr indent="-27432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000" dirty="0" smtClean="0"/>
              <a:t>Unstable mood, high impulsivity</a:t>
            </a:r>
            <a:endParaRPr lang="en-US" sz="40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indent="-27432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CA" sz="4000" dirty="0"/>
              <a:t>Rigid thinking or coping </a:t>
            </a:r>
            <a:r>
              <a:rPr lang="en-CA" sz="4000" dirty="0" smtClean="0"/>
              <a:t>patterns</a:t>
            </a:r>
          </a:p>
          <a:p>
            <a:pPr indent="-27432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CA" sz="4000" dirty="0" smtClean="0"/>
              <a:t>Poor physical health / chronic illness</a:t>
            </a:r>
            <a:endParaRPr lang="en-US" sz="4000" dirty="0"/>
          </a:p>
          <a:p>
            <a:pPr marL="6858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indent="-274320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284663" y="5026025"/>
            <a:ext cx="4679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FFC000"/>
                </a:solidFill>
                <a:latin typeface="Gill Sans MT" pitchFamily="34" charset="0"/>
              </a:rPr>
              <a:t>NOTE:  These risk factors are correlational and not causal;  typically it is a compounding of risk factors that is associated with suicidal behavior.</a:t>
            </a:r>
            <a:endParaRPr lang="en-US">
              <a:solidFill>
                <a:srgbClr val="FFC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Vulnerabilities - home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071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Family history of suicides / attempts</a:t>
            </a:r>
          </a:p>
          <a:p>
            <a:pPr>
              <a:lnSpc>
                <a:spcPct val="90000"/>
              </a:lnSpc>
            </a:pPr>
            <a:r>
              <a:rPr lang="en-US" smtClean="0"/>
              <a:t>Parental mental illness</a:t>
            </a:r>
          </a:p>
          <a:p>
            <a:pPr>
              <a:lnSpc>
                <a:spcPct val="90000"/>
              </a:lnSpc>
            </a:pPr>
            <a:r>
              <a:rPr lang="en-US" smtClean="0"/>
              <a:t>Alcohol / substance abuse in the home</a:t>
            </a:r>
          </a:p>
          <a:p>
            <a:pPr>
              <a:lnSpc>
                <a:spcPct val="90000"/>
              </a:lnSpc>
            </a:pPr>
            <a:r>
              <a:rPr lang="en-US" smtClean="0"/>
              <a:t>History of violence and/or abuse </a:t>
            </a:r>
          </a:p>
          <a:p>
            <a:pPr>
              <a:lnSpc>
                <a:spcPct val="90000"/>
              </a:lnSpc>
            </a:pPr>
            <a:r>
              <a:rPr lang="en-US" smtClean="0"/>
              <a:t>Divorce,  separation,  other losses,  death</a:t>
            </a:r>
          </a:p>
          <a:p>
            <a:pPr>
              <a:lnSpc>
                <a:spcPct val="90000"/>
              </a:lnSpc>
            </a:pPr>
            <a:r>
              <a:rPr lang="en-US" smtClean="0"/>
              <a:t>Tension and aggression between parents</a:t>
            </a:r>
          </a:p>
          <a:p>
            <a:pPr>
              <a:lnSpc>
                <a:spcPct val="90000"/>
              </a:lnSpc>
            </a:pPr>
            <a:r>
              <a:rPr lang="en-US" smtClean="0"/>
              <a:t>Parental lack of time; rejection; neglect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876925"/>
            <a:ext cx="1285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284663" y="4868863"/>
            <a:ext cx="4679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FFC000"/>
                </a:solidFill>
                <a:latin typeface="Gill Sans MT" pitchFamily="34" charset="0"/>
              </a:rPr>
              <a:t>NOTE:  These risk factors are correlational and not causal;  typically it is a compounding of risk factors that is associated with suicidal behavior.</a:t>
            </a:r>
            <a:endParaRPr lang="en-US">
              <a:solidFill>
                <a:srgbClr val="FFC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2167</TotalTime>
  <Words>1912</Words>
  <Application>Microsoft Office PowerPoint</Application>
  <PresentationFormat>On-screen Show (4:3)</PresentationFormat>
  <Paragraphs>311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Urban Pop</vt:lpstr>
      <vt:lpstr>Suicide Prevention, Intervention &amp; Postvention in Schools</vt:lpstr>
      <vt:lpstr>Suicide is a difficult topic…</vt:lpstr>
      <vt:lpstr>Context for the presentation</vt:lpstr>
      <vt:lpstr>Child and youth suicide</vt:lpstr>
      <vt:lpstr>Suicidal behaviour</vt:lpstr>
      <vt:lpstr>Facts and Figures</vt:lpstr>
      <vt:lpstr>The complexity of Risk</vt:lpstr>
      <vt:lpstr>Vulnerabilities - self</vt:lpstr>
      <vt:lpstr>Vulnerabilities - home</vt:lpstr>
      <vt:lpstr>Vulnerabilities – school/community</vt:lpstr>
      <vt:lpstr>PowerPoint Presentation</vt:lpstr>
      <vt:lpstr>Triggers</vt:lpstr>
      <vt:lpstr>Contagion</vt:lpstr>
      <vt:lpstr>Circles of vulnerability</vt:lpstr>
      <vt:lpstr>The role of cyber/social media</vt:lpstr>
      <vt:lpstr>The role of media </vt:lpstr>
      <vt:lpstr>Protective factors</vt:lpstr>
      <vt:lpstr>PowerPoint Presentation</vt:lpstr>
      <vt:lpstr>What can we do?</vt:lpstr>
      <vt:lpstr>Suicide prevention, intervention,  &amp;  postvention</vt:lpstr>
      <vt:lpstr>First, do no harm</vt:lpstr>
      <vt:lpstr>What is Suicide Prevention?</vt:lpstr>
      <vt:lpstr>What is intervention?</vt:lpstr>
      <vt:lpstr>What is postvention?</vt:lpstr>
      <vt:lpstr>Helpful Prevention strategies</vt:lpstr>
      <vt:lpstr>Prevention Strategies to avoid</vt:lpstr>
      <vt:lpstr>PowerPoint Presentation</vt:lpstr>
      <vt:lpstr>Helpful intervention strategies</vt:lpstr>
      <vt:lpstr>Helpful intervention strategies</vt:lpstr>
      <vt:lpstr>Intervention strategies to avoid</vt:lpstr>
      <vt:lpstr>Helpful postvention strategies</vt:lpstr>
      <vt:lpstr>PowerPoint Presentation</vt:lpstr>
      <vt:lpstr>PowerPoint Presentation</vt:lpstr>
      <vt:lpstr>A Comprehensive suicide prevention strategy includes:</vt:lpstr>
      <vt:lpstr>Suicidal behavior is a reality in your schools  Be proactive,  Be Prepared</vt:lpstr>
      <vt:lpstr>Identify Teams*</vt:lpstr>
      <vt:lpstr>Clarify roles</vt:lpstr>
      <vt:lpstr>Select and implement prevention strategies</vt:lpstr>
      <vt:lpstr>Sources,  with Thanks</vt:lpstr>
    </vt:vector>
  </TitlesOfParts>
  <Company>Hamilton-Wentworth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Prevention, Intervention &amp; Postvention in Schools</dc:title>
  <dc:creator>SoftwareInstaller</dc:creator>
  <cp:lastModifiedBy>Drazenovich, George</cp:lastModifiedBy>
  <cp:revision>137</cp:revision>
  <cp:lastPrinted>2013-12-11T16:59:12Z</cp:lastPrinted>
  <dcterms:created xsi:type="dcterms:W3CDTF">2013-12-09T00:54:36Z</dcterms:created>
  <dcterms:modified xsi:type="dcterms:W3CDTF">2013-12-11T17:36:24Z</dcterms:modified>
</cp:coreProperties>
</file>